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12.xml" ContentType="application/vnd.openxmlformats-officedocument.presentationml.notes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44" r:id="rId1"/>
  </p:sldMasterIdLst>
  <p:notesMasterIdLst>
    <p:notesMasterId r:id="rId22"/>
  </p:notesMasterIdLst>
  <p:sldIdLst>
    <p:sldId id="270" r:id="rId2"/>
    <p:sldId id="271" r:id="rId3"/>
    <p:sldId id="272" r:id="rId4"/>
    <p:sldId id="273" r:id="rId5"/>
    <p:sldId id="274" r:id="rId6"/>
    <p:sldId id="286" r:id="rId7"/>
    <p:sldId id="287" r:id="rId8"/>
    <p:sldId id="288" r:id="rId9"/>
    <p:sldId id="278" r:id="rId10"/>
    <p:sldId id="277" r:id="rId11"/>
    <p:sldId id="279" r:id="rId12"/>
    <p:sldId id="280" r:id="rId13"/>
    <p:sldId id="291" r:id="rId14"/>
    <p:sldId id="281" r:id="rId15"/>
    <p:sldId id="289" r:id="rId16"/>
    <p:sldId id="292" r:id="rId17"/>
    <p:sldId id="284" r:id="rId18"/>
    <p:sldId id="290" r:id="rId19"/>
    <p:sldId id="283" r:id="rId20"/>
    <p:sldId id="28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00B3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53798" autoAdjust="0"/>
  </p:normalViewPr>
  <p:slideViewPr>
    <p:cSldViewPr snapToGrid="0" snapToObjects="1">
      <p:cViewPr varScale="1">
        <p:scale>
          <a:sx n="53" d="100"/>
          <a:sy n="53" d="100"/>
        </p:scale>
        <p:origin x="-193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682E39-BC89-4940-BA3D-7A43B93640F1}" type="datetimeFigureOut">
              <a:rPr lang="en-US" smtClean="0"/>
              <a:pPr/>
              <a:t>8/9/12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BA1F99-C494-E94E-87FD-87ABD700121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2712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BA1F99-C494-E94E-87FD-87ABD700121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ACT supervision equality is</a:t>
            </a:r>
            <a:r>
              <a:rPr lang="en-US" sz="1200" kern="1200" baseline="0" dirty="0" smtClean="0">
                <a:solidFill>
                  <a:schemeClr val="tx1"/>
                </a:solidFill>
                <a:latin typeface="+mn-lt"/>
                <a:ea typeface="+mn-ea"/>
                <a:cs typeface="+mn-cs"/>
              </a:rPr>
              <a:t> also</a:t>
            </a:r>
            <a:r>
              <a:rPr lang="en-US" sz="1200" kern="1200" dirty="0" smtClean="0">
                <a:solidFill>
                  <a:schemeClr val="tx1"/>
                </a:solidFill>
                <a:latin typeface="+mn-lt"/>
                <a:ea typeface="+mn-ea"/>
                <a:cs typeface="+mn-cs"/>
              </a:rPr>
              <a:t> similar to Rogers’ collaborative working relationship and the assumption that the therapist has the resources necessary for success. It is also similar to an Object Relations supervision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which the focus is on the therapist’s understanding of his or her psychology.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BA1F99-C494-E94E-87FD-87ABD700121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It is dissimilar from traditional CBT models, which are typically more didactic, have a clear power differential, a clear physical and emotional distance, can require note-taking, and the content focus is</a:t>
            </a:r>
            <a:r>
              <a:rPr lang="en-US" sz="1200" b="1" kern="1200" baseline="0" dirty="0" smtClean="0">
                <a:solidFill>
                  <a:schemeClr val="tx1"/>
                </a:solidFill>
                <a:latin typeface="+mn-lt"/>
                <a:ea typeface="+mn-ea"/>
                <a:cs typeface="+mn-cs"/>
              </a:rPr>
              <a:t> on the client</a:t>
            </a:r>
            <a:r>
              <a:rPr lang="en-US" sz="1200" b="1"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As an example, an impactful</a:t>
            </a:r>
            <a:r>
              <a:rPr lang="en-US" b="1" baseline="0" dirty="0" smtClean="0"/>
              <a:t> </a:t>
            </a:r>
            <a:r>
              <a:rPr lang="en-US" b="1" dirty="0" smtClean="0"/>
              <a:t>ACT supervision moment</a:t>
            </a:r>
            <a:r>
              <a:rPr lang="en-US" b="1" baseline="0" dirty="0" smtClean="0"/>
              <a:t> occurred during peer supervision when my values and desire to be helpful and my not good enough feelings were battling. I was working on a family case with my peer supervisor who is a phenomenal clinician. </a:t>
            </a:r>
          </a:p>
          <a:p>
            <a:endParaRPr lang="en-US" b="1" baseline="0" dirty="0" smtClean="0"/>
          </a:p>
          <a:p>
            <a:r>
              <a:rPr lang="en-US" b="1" baseline="0" dirty="0" smtClean="0"/>
              <a:t>I felt really insecure, and I was in my head about not being a good enough clinician that it was getting in the way of being effective. We explored my “not good enough monster” and lack of belief in myself. We explored my values and what I wanted to do for our clients. And that meant I had to step up and be heard in session. Even though my monster is still there, I am better able to notice those thoughts and decide what I do next. </a:t>
            </a:r>
          </a:p>
        </p:txBody>
      </p:sp>
      <p:sp>
        <p:nvSpPr>
          <p:cNvPr id="4" name="Slide Number Placeholder 3"/>
          <p:cNvSpPr>
            <a:spLocks noGrp="1"/>
          </p:cNvSpPr>
          <p:nvPr>
            <p:ph type="sldNum" sz="quarter" idx="10"/>
          </p:nvPr>
        </p:nvSpPr>
        <p:spPr/>
        <p:txBody>
          <a:bodyPr/>
          <a:lstStyle/>
          <a:p>
            <a:fld id="{E7BA1F99-C494-E94E-87FD-87ABD700121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have a</a:t>
            </a:r>
            <a:r>
              <a:rPr lang="en-US" baseline="0" dirty="0" smtClean="0"/>
              <a:t> learning history that crying is equal to weakness and boundary violations. So early on in my training, this lead to avoidant behaviors– like getting tired when hearing about trauma or being “less present” when clients talked about our relationship. I avoided content that would make me cry or think about how deeply I cared.</a:t>
            </a:r>
          </a:p>
          <a:p>
            <a:endParaRPr lang="en-US" baseline="0" dirty="0" smtClean="0"/>
          </a:p>
          <a:p>
            <a:r>
              <a:rPr lang="en-US" baseline="0" dirty="0" smtClean="0"/>
              <a:t>I cried a lot when I acknowledged the consequences of this and it was hard to feel so vulnerable. I felt embarrassed for crying used to repeatedly apologize for it. But it wasn’t just this accepting space that helped. It was the fact that Amy was okay with showing me her tears when they came up for her too. And this made me understand that crying, caring, and good work were not incompatible. She influenced my behavior because she cared. And I realized that I could have that same effect with my clients if I let myself show up with them too. </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7BA1F99-C494-E94E-87FD-87ABD7001216}"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has increased my with clients with complex trauma histories.  And with a supervisor that accepted me when I struggled and when I flourished, I’ve learned to do the same for myself and for those that I work with. This has become a</a:t>
            </a:r>
            <a:r>
              <a:rPr lang="en-US" sz="1200" kern="1200" baseline="0" dirty="0" smtClean="0">
                <a:solidFill>
                  <a:schemeClr val="tx1"/>
                </a:solidFill>
                <a:latin typeface="+mn-lt"/>
                <a:ea typeface="+mn-ea"/>
                <a:cs typeface="+mn-cs"/>
              </a:rPr>
              <a:t> whole life approach for me and has given me a sense of freedom and </a:t>
            </a:r>
            <a:r>
              <a:rPr lang="en-US" sz="1200" kern="1200" baseline="0" dirty="0" err="1" smtClean="0">
                <a:solidFill>
                  <a:schemeClr val="tx1"/>
                </a:solidFill>
                <a:latin typeface="+mn-lt"/>
                <a:ea typeface="+mn-ea"/>
                <a:cs typeface="+mn-cs"/>
              </a:rPr>
              <a:t>groundedness</a:t>
            </a:r>
            <a:r>
              <a:rPr lang="en-US" sz="1200" kern="1200" baseline="0" dirty="0" smtClean="0">
                <a:solidFill>
                  <a:schemeClr val="tx1"/>
                </a:solidFill>
                <a:latin typeface="+mn-lt"/>
                <a:ea typeface="+mn-ea"/>
                <a:cs typeface="+mn-cs"/>
              </a:rPr>
              <a:t> that I can do whatever what it takes to do my job well.</a:t>
            </a:r>
          </a:p>
        </p:txBody>
      </p:sp>
      <p:sp>
        <p:nvSpPr>
          <p:cNvPr id="4" name="Slide Number Placeholder 3"/>
          <p:cNvSpPr>
            <a:spLocks noGrp="1"/>
          </p:cNvSpPr>
          <p:nvPr>
            <p:ph type="sldNum" sz="quarter" idx="10"/>
          </p:nvPr>
        </p:nvSpPr>
        <p:spPr/>
        <p:txBody>
          <a:bodyPr/>
          <a:lstStyle/>
          <a:p>
            <a:fld id="{E7BA1F99-C494-E94E-87FD-87ABD7001216}"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I have learned that people are not problems to be fixed and there are no clear linear answers. instead I recognize people are sunsets. They are intricate, different and meant to be appreciated, not solved. Before, I would have never considered this and it has been important</a:t>
            </a:r>
            <a:r>
              <a:rPr lang="en-US" sz="1200" b="1" kern="1200" baseline="0" dirty="0" smtClean="0">
                <a:solidFill>
                  <a:schemeClr val="tx1"/>
                </a:solidFill>
                <a:latin typeface="+mn-lt"/>
                <a:ea typeface="+mn-ea"/>
                <a:cs typeface="+mn-cs"/>
              </a:rPr>
              <a:t> for my development. </a:t>
            </a:r>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hope that you</a:t>
            </a:r>
            <a:r>
              <a:rPr lang="en-US" sz="1200" kern="1200" baseline="0" dirty="0" smtClean="0">
                <a:solidFill>
                  <a:schemeClr val="tx1"/>
                </a:solidFill>
                <a:latin typeface="+mn-lt"/>
                <a:ea typeface="+mn-ea"/>
                <a:cs typeface="+mn-cs"/>
              </a:rPr>
              <a:t> understand a little more about ACT supervision </a:t>
            </a:r>
            <a:r>
              <a:rPr lang="en-US" sz="1200" kern="1200" dirty="0" smtClean="0">
                <a:solidFill>
                  <a:schemeClr val="tx1"/>
                </a:solidFill>
                <a:latin typeface="+mn-lt"/>
                <a:ea typeface="+mn-ea"/>
                <a:cs typeface="+mn-cs"/>
              </a:rPr>
              <a:t>and that we’ve piqued your interest in a topic that has made a meaningful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difference to us and to clients and professionals alike.</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People </a:t>
            </a:r>
            <a:r>
              <a:rPr lang="en-US" sz="1200" kern="1200" dirty="0" smtClean="0">
                <a:solidFill>
                  <a:schemeClr val="tx1"/>
                </a:solidFill>
                <a:latin typeface="+mn-lt"/>
                <a:ea typeface="+mn-ea"/>
                <a:cs typeface="+mn-cs"/>
              </a:rPr>
              <a:t>joked</a:t>
            </a:r>
            <a:r>
              <a:rPr lang="en-US" sz="1200" kern="1200" baseline="0" dirty="0" smtClean="0">
                <a:solidFill>
                  <a:schemeClr val="tx1"/>
                </a:solidFill>
                <a:latin typeface="+mn-lt"/>
                <a:ea typeface="+mn-ea"/>
                <a:cs typeface="+mn-cs"/>
              </a:rPr>
              <a:t> that the ACT team was a cult </a:t>
            </a:r>
            <a:r>
              <a:rPr lang="en-US" sz="1200" kern="1200" dirty="0" smtClean="0">
                <a:solidFill>
                  <a:schemeClr val="tx1"/>
                </a:solidFill>
                <a:latin typeface="+mn-lt"/>
                <a:ea typeface="+mn-ea"/>
                <a:cs typeface="+mn-cs"/>
              </a:rPr>
              <a:t>with their own language and philosophy.</a:t>
            </a:r>
            <a:r>
              <a:rPr lang="en-US" sz="1200" kern="1200" dirty="0" smtClean="0">
                <a:solidFill>
                  <a:schemeClr val="tx1"/>
                </a:solidFill>
                <a:latin typeface="+mn-lt"/>
                <a:ea typeface="+mn-ea"/>
                <a:cs typeface="+mn-cs"/>
              </a:rPr>
              <a:t> Students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said </a:t>
            </a:r>
            <a:r>
              <a:rPr lang="en-US" sz="1200" kern="1200" dirty="0" smtClean="0">
                <a:solidFill>
                  <a:schemeClr val="tx1"/>
                </a:solidFill>
                <a:latin typeface="+mn-lt"/>
                <a:ea typeface="+mn-ea"/>
                <a:cs typeface="+mn-cs"/>
              </a:rPr>
              <a:t>“Once you go ACT, you don’t go back.</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Another highly common misconception is that crying is mandatory in supervision. There are fears</a:t>
            </a:r>
            <a:r>
              <a:rPr lang="en-US" sz="1200" b="1" kern="1200" baseline="0" dirty="0" smtClean="0">
                <a:solidFill>
                  <a:schemeClr val="tx1"/>
                </a:solidFill>
                <a:latin typeface="+mn-lt"/>
                <a:ea typeface="+mn-ea"/>
                <a:cs typeface="+mn-cs"/>
              </a:rPr>
              <a:t> about </a:t>
            </a:r>
            <a:r>
              <a:rPr lang="en-US" sz="1200" b="1" kern="1200" dirty="0" smtClean="0">
                <a:solidFill>
                  <a:schemeClr val="tx1"/>
                </a:solidFill>
                <a:latin typeface="+mn-lt"/>
                <a:ea typeface="+mn-ea"/>
                <a:cs typeface="+mn-cs"/>
              </a:rPr>
              <a:t>the</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emotionally intense nature of ACT and speaking with supervisors about problems</a:t>
            </a:r>
            <a:r>
              <a:rPr lang="en-US" sz="1200" b="1" kern="1200" baseline="0" dirty="0" smtClean="0">
                <a:solidFill>
                  <a:schemeClr val="tx1"/>
                </a:solidFill>
                <a:latin typeface="+mn-lt"/>
                <a:ea typeface="+mn-ea"/>
                <a:cs typeface="+mn-cs"/>
              </a:rPr>
              <a:t> within the</a:t>
            </a:r>
            <a:r>
              <a:rPr lang="en-US" sz="1200" b="1" kern="1200" dirty="0" smtClean="0">
                <a:solidFill>
                  <a:schemeClr val="tx1"/>
                </a:solidFill>
                <a:latin typeface="+mn-lt"/>
                <a:ea typeface="+mn-ea"/>
                <a:cs typeface="+mn-cs"/>
              </a:rPr>
              <a:t> supervisory relationship. </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date, I can’t tell you how many times I’ve been asked: Do I have to talk about my personal life?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 think at the heart of this question is the fear that ACT knows no boundaries.</a:t>
            </a:r>
          </a:p>
          <a:p>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Rawya</a:t>
            </a:r>
            <a:r>
              <a:rPr lang="en-US" sz="1200" kern="1200" dirty="0" smtClean="0">
                <a:solidFill>
                  <a:schemeClr val="tx1"/>
                </a:solidFill>
                <a:latin typeface="+mn-lt"/>
                <a:ea typeface="+mn-ea"/>
                <a:cs typeface="+mn-cs"/>
              </a:rPr>
              <a:t> and I are going to assume that you already know that this misconception is false. </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a:t>
            </a:r>
            <a:r>
              <a:rPr lang="en-US" sz="1200" b="1" kern="1200" baseline="0" dirty="0" smtClean="0">
                <a:solidFill>
                  <a:schemeClr val="tx1"/>
                </a:solidFill>
                <a:latin typeface="+mn-lt"/>
                <a:ea typeface="+mn-ea"/>
                <a:cs typeface="+mn-cs"/>
              </a:rPr>
              <a:t> core feature of </a:t>
            </a:r>
            <a:r>
              <a:rPr lang="en-US" sz="1200" b="1" kern="1200" dirty="0" smtClean="0">
                <a:solidFill>
                  <a:schemeClr val="tx1"/>
                </a:solidFill>
                <a:latin typeface="+mn-lt"/>
                <a:ea typeface="+mn-ea"/>
                <a:cs typeface="+mn-cs"/>
              </a:rPr>
              <a:t>ACT</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supervision is based in</a:t>
            </a:r>
            <a:r>
              <a:rPr lang="en-US" sz="1200" b="1" kern="1200" baseline="0" dirty="0" smtClean="0">
                <a:solidFill>
                  <a:schemeClr val="tx1"/>
                </a:solidFill>
                <a:latin typeface="+mn-lt"/>
                <a:ea typeface="+mn-ea"/>
                <a:cs typeface="+mn-cs"/>
              </a:rPr>
              <a:t> a</a:t>
            </a:r>
            <a:r>
              <a:rPr lang="en-US" sz="1200" b="1" kern="1200" dirty="0" smtClean="0">
                <a:solidFill>
                  <a:schemeClr val="tx1"/>
                </a:solidFill>
                <a:latin typeface="+mn-lt"/>
                <a:ea typeface="+mn-ea"/>
                <a:cs typeface="+mn-cs"/>
              </a:rPr>
              <a:t> functional </a:t>
            </a:r>
            <a:r>
              <a:rPr lang="en-US" sz="1200" b="1" kern="1200" dirty="0" err="1" smtClean="0">
                <a:solidFill>
                  <a:schemeClr val="tx1"/>
                </a:solidFill>
                <a:latin typeface="+mn-lt"/>
                <a:ea typeface="+mn-ea"/>
                <a:cs typeface="+mn-cs"/>
              </a:rPr>
              <a:t>contextualist</a:t>
            </a:r>
            <a:r>
              <a:rPr lang="en-US" sz="1200" b="1" kern="1200" dirty="0" smtClean="0">
                <a:solidFill>
                  <a:schemeClr val="tx1"/>
                </a:solidFill>
                <a:latin typeface="+mn-lt"/>
                <a:ea typeface="+mn-ea"/>
                <a:cs typeface="+mn-cs"/>
              </a:rPr>
              <a:t> philosophy of science. Functional refers to behavior is done for specific reasons</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and are context-specific. And by context, we mean this broadly to include thoughts, feelings, sensations, memories</a:t>
            </a:r>
            <a:r>
              <a:rPr lang="en-US" sz="1200" b="1" kern="1200" baseline="0" dirty="0" smtClean="0">
                <a:solidFill>
                  <a:schemeClr val="tx1"/>
                </a:solidFill>
                <a:latin typeface="+mn-lt"/>
                <a:ea typeface="+mn-ea"/>
                <a:cs typeface="+mn-cs"/>
              </a:rPr>
              <a:t> and </a:t>
            </a:r>
            <a:r>
              <a:rPr lang="en-US" sz="1200" b="1" kern="1200" dirty="0" smtClean="0">
                <a:solidFill>
                  <a:schemeClr val="tx1"/>
                </a:solidFill>
                <a:latin typeface="+mn-lt"/>
                <a:ea typeface="+mn-ea"/>
                <a:cs typeface="+mn-cs"/>
              </a:rPr>
              <a:t>interactions with other people.       </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Functional </a:t>
            </a:r>
            <a:r>
              <a:rPr lang="en-US" sz="1200" kern="1200" dirty="0" err="1" smtClean="0">
                <a:solidFill>
                  <a:schemeClr val="tx1"/>
                </a:solidFill>
                <a:latin typeface="+mn-lt"/>
                <a:ea typeface="+mn-ea"/>
                <a:cs typeface="+mn-cs"/>
              </a:rPr>
              <a:t>contextualists</a:t>
            </a:r>
            <a:r>
              <a:rPr lang="en-US" sz="1200" kern="1200" dirty="0" smtClean="0">
                <a:solidFill>
                  <a:schemeClr val="tx1"/>
                </a:solidFill>
                <a:latin typeface="+mn-lt"/>
                <a:ea typeface="+mn-ea"/>
                <a:cs typeface="+mn-cs"/>
              </a:rPr>
              <a:t> are concerned with the prediction and influence of behavior</a:t>
            </a:r>
            <a:r>
              <a:rPr lang="en-US" sz="1200" kern="1200" baseline="0" dirty="0" smtClean="0">
                <a:solidFill>
                  <a:schemeClr val="tx1"/>
                </a:solidFill>
                <a:latin typeface="+mn-lt"/>
                <a:ea typeface="+mn-ea"/>
                <a:cs typeface="+mn-cs"/>
              </a:rPr>
              <a:t> related to therapeutic outcome and how that behavior is maintained. </a:t>
            </a:r>
            <a:r>
              <a:rPr lang="en-US" sz="1200" kern="1200" dirty="0" smtClean="0">
                <a:solidFill>
                  <a:schemeClr val="tx1"/>
                </a:solidFill>
                <a:latin typeface="+mn-lt"/>
                <a:ea typeface="+mn-ea"/>
                <a:cs typeface="+mn-cs"/>
              </a:rPr>
              <a:t>Problem behaviors can arise from or be related</a:t>
            </a:r>
            <a:r>
              <a:rPr lang="en-US" sz="1200" kern="1200" baseline="0" dirty="0" smtClean="0">
                <a:solidFill>
                  <a:schemeClr val="tx1"/>
                </a:solidFill>
                <a:latin typeface="+mn-lt"/>
                <a:ea typeface="+mn-ea"/>
                <a:cs typeface="+mn-cs"/>
              </a:rPr>
              <a:t> to</a:t>
            </a:r>
            <a:r>
              <a:rPr lang="en-US" sz="1200" kern="1200" dirty="0" smtClean="0">
                <a:solidFill>
                  <a:schemeClr val="tx1"/>
                </a:solidFill>
                <a:latin typeface="+mn-lt"/>
                <a:ea typeface="+mn-ea"/>
                <a:cs typeface="+mn-cs"/>
              </a:rPr>
              <a:t> the therapist’s psychological content. So close attention is also paid to</a:t>
            </a:r>
            <a:r>
              <a:rPr lang="en-US" sz="1200" kern="1200" baseline="0" dirty="0" smtClean="0">
                <a:solidFill>
                  <a:schemeClr val="tx1"/>
                </a:solidFill>
                <a:latin typeface="+mn-lt"/>
                <a:ea typeface="+mn-ea"/>
                <a:cs typeface="+mn-cs"/>
              </a:rPr>
              <a:t> this</a:t>
            </a:r>
            <a:r>
              <a:rPr lang="en-US" sz="1200" kern="1200" dirty="0" smtClean="0">
                <a:solidFill>
                  <a:schemeClr val="tx1"/>
                </a:solidFill>
                <a:latin typeface="+mn-lt"/>
                <a:ea typeface="+mn-ea"/>
                <a:cs typeface="+mn-cs"/>
              </a:rPr>
              <a:t> because avoidance can lead to an impaired therapeutic relationship and outcome. </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Because</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avoidance</a:t>
            </a:r>
            <a:r>
              <a:rPr lang="en-US" sz="1200" b="1" kern="1200" baseline="0" dirty="0" smtClean="0">
                <a:solidFill>
                  <a:schemeClr val="tx1"/>
                </a:solidFill>
                <a:latin typeface="+mn-lt"/>
                <a:ea typeface="+mn-ea"/>
                <a:cs typeface="+mn-cs"/>
              </a:rPr>
              <a:t> of our stuff</a:t>
            </a:r>
            <a:r>
              <a:rPr lang="en-US" sz="1200" b="1" kern="1200" dirty="0" smtClean="0">
                <a:solidFill>
                  <a:schemeClr val="tx1"/>
                </a:solidFill>
                <a:latin typeface="+mn-lt"/>
                <a:ea typeface="+mn-ea"/>
                <a:cs typeface="+mn-cs"/>
              </a:rPr>
              <a:t> can</a:t>
            </a:r>
            <a:r>
              <a:rPr lang="en-US" sz="1200" b="1" kern="1200" baseline="0" dirty="0" smtClean="0">
                <a:solidFill>
                  <a:schemeClr val="tx1"/>
                </a:solidFill>
                <a:latin typeface="+mn-lt"/>
                <a:ea typeface="+mn-ea"/>
                <a:cs typeface="+mn-cs"/>
              </a:rPr>
              <a:t> hurt </a:t>
            </a:r>
            <a:r>
              <a:rPr lang="en-US" sz="1200" b="1" kern="1200" dirty="0" smtClean="0">
                <a:solidFill>
                  <a:schemeClr val="tx1"/>
                </a:solidFill>
                <a:latin typeface="+mn-lt"/>
                <a:ea typeface="+mn-ea"/>
                <a:cs typeface="+mn-cs"/>
              </a:rPr>
              <a:t>clients, we have the choice to disclose this in</a:t>
            </a:r>
            <a:r>
              <a:rPr lang="en-US" sz="1200" b="1" kern="1200" baseline="0" dirty="0" smtClean="0">
                <a:solidFill>
                  <a:schemeClr val="tx1"/>
                </a:solidFill>
                <a:latin typeface="+mn-lt"/>
                <a:ea typeface="+mn-ea"/>
                <a:cs typeface="+mn-cs"/>
              </a:rPr>
              <a:t> supervision, which can be hard. E</a:t>
            </a:r>
            <a:r>
              <a:rPr lang="en-US" sz="1200" b="1" kern="1200" dirty="0" smtClean="0">
                <a:solidFill>
                  <a:schemeClr val="tx1"/>
                </a:solidFill>
                <a:latin typeface="+mn-lt"/>
                <a:ea typeface="+mn-ea"/>
                <a:cs typeface="+mn-cs"/>
              </a:rPr>
              <a:t>mphasis on therapist values and the willingness to experience discomfort in service of being useful to clients, is</a:t>
            </a:r>
            <a:r>
              <a:rPr lang="en-US" sz="1200" b="1" kern="1200" baseline="0" dirty="0" smtClean="0">
                <a:solidFill>
                  <a:schemeClr val="tx1"/>
                </a:solidFill>
                <a:latin typeface="+mn-lt"/>
                <a:ea typeface="+mn-ea"/>
                <a:cs typeface="+mn-cs"/>
              </a:rPr>
              <a:t> a core feature of ACT</a:t>
            </a:r>
            <a:r>
              <a:rPr lang="en-US" sz="1200" b="1" kern="1200" dirty="0" smtClean="0">
                <a:solidFill>
                  <a:schemeClr val="tx1"/>
                </a:solidFill>
                <a:latin typeface="+mn-lt"/>
                <a:ea typeface="+mn-ea"/>
                <a:cs typeface="+mn-cs"/>
              </a:rPr>
              <a:t>. Doing so often helps flesh out avoidant behaviors that impede therapeutic progress and serves as a powerful</a:t>
            </a:r>
            <a:r>
              <a:rPr lang="en-US" sz="1200" b="1" kern="1200" baseline="0" dirty="0" smtClean="0">
                <a:solidFill>
                  <a:schemeClr val="tx1"/>
                </a:solidFill>
                <a:latin typeface="+mn-lt"/>
                <a:ea typeface="+mn-ea"/>
                <a:cs typeface="+mn-cs"/>
              </a:rPr>
              <a:t> motivator</a:t>
            </a:r>
            <a:r>
              <a:rPr lang="en-US" sz="1200" b="1" kern="1200" dirty="0" smtClean="0">
                <a:solidFill>
                  <a:schemeClr val="tx1"/>
                </a:solidFill>
                <a:latin typeface="+mn-lt"/>
                <a:ea typeface="+mn-ea"/>
                <a:cs typeface="+mn-cs"/>
              </a:rPr>
              <a:t>. </a:t>
            </a: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BA1F99-C494-E94E-87FD-87ABD700121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Because of this, supervision can often “mimic” therapy</a:t>
            </a:r>
            <a:r>
              <a:rPr lang="en-US" sz="1200" kern="1200" baseline="0" dirty="0" smtClean="0">
                <a:solidFill>
                  <a:schemeClr val="tx1"/>
                </a:solidFill>
                <a:latin typeface="+mn-lt"/>
                <a:ea typeface="+mn-ea"/>
                <a:cs typeface="+mn-cs"/>
              </a:rPr>
              <a:t> and is </a:t>
            </a:r>
            <a:r>
              <a:rPr lang="en-US" sz="1200" kern="1200" dirty="0" smtClean="0">
                <a:solidFill>
                  <a:schemeClr val="tx1"/>
                </a:solidFill>
                <a:latin typeface="+mn-lt"/>
                <a:ea typeface="+mn-ea"/>
                <a:cs typeface="+mn-cs"/>
              </a:rPr>
              <a:t>highly experiential, active, and the content focus is on the client, therapist, and the interaction of them and their psychological difficulties. Therapists are not “broken” and seen as whole, complete, and perfect. Accordingly, the therapist and supervisor are considered equals. </a:t>
            </a:r>
          </a:p>
          <a:p>
            <a:endParaRPr lang="en-US"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combination of these factors is often a powerful experience for trainees.</a:t>
            </a:r>
            <a:endParaRPr lang="en-US" b="1" dirty="0"/>
          </a:p>
        </p:txBody>
      </p:sp>
      <p:sp>
        <p:nvSpPr>
          <p:cNvPr id="4" name="Slide Number Placeholder 3"/>
          <p:cNvSpPr>
            <a:spLocks noGrp="1"/>
          </p:cNvSpPr>
          <p:nvPr>
            <p:ph type="sldNum" sz="quarter" idx="10"/>
          </p:nvPr>
        </p:nvSpPr>
        <p:spPr/>
        <p:txBody>
          <a:bodyPr/>
          <a:lstStyle/>
          <a:p>
            <a:fld id="{E7BA1F99-C494-E94E-87FD-87ABD700121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3E561F-DAFC-C44A-BFC7-0135BDB9E94B}" type="datetimeFigureOut">
              <a:rPr lang="en-US" smtClean="0"/>
              <a:pPr/>
              <a:t>8/9/12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E561F-DAFC-C44A-BFC7-0135BDB9E94B}" type="datetimeFigureOut">
              <a:rPr lang="en-US" smtClean="0"/>
              <a:pPr/>
              <a:t>8/9/12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E561F-DAFC-C44A-BFC7-0135BDB9E94B}" type="datetimeFigureOut">
              <a:rPr lang="en-US" smtClean="0"/>
              <a:pPr/>
              <a:t>8/9/12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E561F-DAFC-C44A-BFC7-0135BDB9E94B}" type="datetimeFigureOut">
              <a:rPr lang="en-US" smtClean="0"/>
              <a:pPr/>
              <a:t>8/9/12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3E561F-DAFC-C44A-BFC7-0135BDB9E94B}" type="datetimeFigureOut">
              <a:rPr lang="en-US" smtClean="0"/>
              <a:pPr/>
              <a:t>8/9/12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3E561F-DAFC-C44A-BFC7-0135BDB9E94B}" type="datetimeFigureOut">
              <a:rPr lang="en-US" smtClean="0"/>
              <a:pPr/>
              <a:t>8/9/12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3E561F-DAFC-C44A-BFC7-0135BDB9E94B}" type="datetimeFigureOut">
              <a:rPr lang="en-US" smtClean="0"/>
              <a:pPr/>
              <a:t>8/9/12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3E561F-DAFC-C44A-BFC7-0135BDB9E94B}" type="datetimeFigureOut">
              <a:rPr lang="en-US" smtClean="0"/>
              <a:pPr/>
              <a:t>8/9/12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E561F-DAFC-C44A-BFC7-0135BDB9E94B}" type="datetimeFigureOut">
              <a:rPr lang="en-US" smtClean="0"/>
              <a:pPr/>
              <a:t>8/9/12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3E561F-DAFC-C44A-BFC7-0135BDB9E94B}" type="datetimeFigureOut">
              <a:rPr lang="en-US" smtClean="0"/>
              <a:pPr/>
              <a:t>8/9/12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3E561F-DAFC-C44A-BFC7-0135BDB9E94B}" type="datetimeFigureOut">
              <a:rPr lang="en-US" smtClean="0"/>
              <a:pPr/>
              <a:t>8/9/12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8F129-64EB-B541-96B0-700B94CB17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E561F-DAFC-C44A-BFC7-0135BDB9E94B}" type="datetimeFigureOut">
              <a:rPr lang="en-US" smtClean="0"/>
              <a:pPr/>
              <a:t>8/9/12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8F129-64EB-B541-96B0-700B94CB17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2344" y="473117"/>
            <a:ext cx="4392849" cy="5456318"/>
          </a:xfrm>
          <a:prstGeom prst="rect">
            <a:avLst/>
          </a:prstGeom>
        </p:spPr>
      </p:pic>
      <p:sp>
        <p:nvSpPr>
          <p:cNvPr id="4" name="TextBox 3"/>
          <p:cNvSpPr txBox="1"/>
          <p:nvPr/>
        </p:nvSpPr>
        <p:spPr>
          <a:xfrm>
            <a:off x="5065603" y="875955"/>
            <a:ext cx="3844823" cy="4770536"/>
          </a:xfrm>
          <a:prstGeom prst="rect">
            <a:avLst/>
          </a:prstGeom>
          <a:noFill/>
        </p:spPr>
        <p:txBody>
          <a:bodyPr wrap="square" rtlCol="0">
            <a:spAutoFit/>
          </a:bodyPr>
          <a:lstStyle/>
          <a:p>
            <a:pPr algn="ctr"/>
            <a:r>
              <a:rPr lang="en-US" sz="4000" dirty="0" smtClean="0">
                <a:solidFill>
                  <a:schemeClr val="bg1">
                    <a:lumMod val="95000"/>
                  </a:schemeClr>
                </a:solidFill>
                <a:latin typeface="Goudy Old Style"/>
                <a:cs typeface="Goudy Old Style"/>
              </a:rPr>
              <a:t>ACT Clinical Supervision </a:t>
            </a:r>
          </a:p>
          <a:p>
            <a:pPr algn="ctr"/>
            <a:endParaRPr lang="en-US" sz="4000" dirty="0" smtClean="0">
              <a:solidFill>
                <a:schemeClr val="bg1">
                  <a:lumMod val="95000"/>
                </a:schemeClr>
              </a:solidFill>
              <a:latin typeface="Goudy Old Style"/>
              <a:cs typeface="Goudy Old Style"/>
            </a:endParaRPr>
          </a:p>
          <a:p>
            <a:pPr algn="ctr"/>
            <a:endParaRPr lang="en-US" sz="4000" dirty="0" smtClean="0">
              <a:solidFill>
                <a:schemeClr val="bg1">
                  <a:lumMod val="95000"/>
                </a:schemeClr>
              </a:solidFill>
              <a:latin typeface="Goudy Old Style"/>
              <a:cs typeface="Goudy Old Style"/>
            </a:endParaRPr>
          </a:p>
          <a:p>
            <a:pPr algn="ctr"/>
            <a:r>
              <a:rPr lang="en-US" sz="2400" dirty="0" smtClean="0">
                <a:solidFill>
                  <a:schemeClr val="bg1">
                    <a:lumMod val="95000"/>
                  </a:schemeClr>
                </a:solidFill>
                <a:latin typeface="Goudy Old Style"/>
                <a:cs typeface="Goudy Old Style"/>
              </a:rPr>
              <a:t>Amy R. Murrell, Ph.D.</a:t>
            </a:r>
          </a:p>
          <a:p>
            <a:pPr algn="ctr"/>
            <a:r>
              <a:rPr lang="en-US" sz="2400" dirty="0" smtClean="0">
                <a:solidFill>
                  <a:schemeClr val="bg1">
                    <a:lumMod val="95000"/>
                  </a:schemeClr>
                </a:solidFill>
                <a:latin typeface="Goudy Old Style"/>
                <a:cs typeface="Goudy Old Style"/>
              </a:rPr>
              <a:t>Aditi Sinha, M.S.</a:t>
            </a:r>
          </a:p>
          <a:p>
            <a:pPr algn="ctr"/>
            <a:r>
              <a:rPr lang="en-US" sz="2400" dirty="0" err="1" smtClean="0">
                <a:solidFill>
                  <a:schemeClr val="bg1">
                    <a:lumMod val="95000"/>
                  </a:schemeClr>
                </a:solidFill>
                <a:latin typeface="Goudy Old Style"/>
                <a:cs typeface="Goudy Old Style"/>
              </a:rPr>
              <a:t>Rawya</a:t>
            </a:r>
            <a:r>
              <a:rPr lang="en-US" sz="2400" dirty="0" smtClean="0">
                <a:solidFill>
                  <a:schemeClr val="bg1">
                    <a:lumMod val="95000"/>
                  </a:schemeClr>
                </a:solidFill>
                <a:latin typeface="Goudy Old Style"/>
                <a:cs typeface="Goudy Old Style"/>
              </a:rPr>
              <a:t> Al-</a:t>
            </a:r>
            <a:r>
              <a:rPr lang="en-US" sz="2400" dirty="0" err="1" smtClean="0">
                <a:solidFill>
                  <a:schemeClr val="bg1">
                    <a:lumMod val="95000"/>
                  </a:schemeClr>
                </a:solidFill>
                <a:latin typeface="Goudy Old Style"/>
                <a:cs typeface="Goudy Old Style"/>
              </a:rPr>
              <a:t>Jabari</a:t>
            </a:r>
            <a:r>
              <a:rPr lang="en-US" sz="2400" dirty="0" smtClean="0">
                <a:solidFill>
                  <a:schemeClr val="bg1">
                    <a:lumMod val="95000"/>
                  </a:schemeClr>
                </a:solidFill>
                <a:latin typeface="Goudy Old Style"/>
                <a:cs typeface="Goudy Old Style"/>
              </a:rPr>
              <a:t>, B.A.</a:t>
            </a:r>
          </a:p>
          <a:p>
            <a:pPr algn="ctr"/>
            <a:endParaRPr lang="en-US" sz="2400" dirty="0" smtClean="0">
              <a:solidFill>
                <a:schemeClr val="bg1">
                  <a:lumMod val="95000"/>
                </a:schemeClr>
              </a:solidFill>
              <a:latin typeface="Goudy Old Style"/>
              <a:cs typeface="Goudy Old Style"/>
            </a:endParaRPr>
          </a:p>
          <a:p>
            <a:pPr algn="ctr"/>
            <a:r>
              <a:rPr lang="en-US" sz="2400" dirty="0" smtClean="0">
                <a:solidFill>
                  <a:schemeClr val="bg1">
                    <a:lumMod val="95000"/>
                  </a:schemeClr>
                </a:solidFill>
                <a:latin typeface="Goudy Old Style"/>
                <a:cs typeface="Goudy Old Style"/>
              </a:rPr>
              <a:t>University of North Texas</a:t>
            </a:r>
          </a:p>
          <a:p>
            <a:pPr algn="ctr"/>
            <a:r>
              <a:rPr lang="en-US" sz="2400" dirty="0" smtClean="0">
                <a:solidFill>
                  <a:schemeClr val="bg1">
                    <a:lumMod val="95000"/>
                  </a:schemeClr>
                </a:solidFill>
                <a:latin typeface="Goudy Old Style"/>
                <a:cs typeface="Goudy Old Style"/>
              </a:rPr>
              <a:t>Contextual Psychology Group</a:t>
            </a:r>
            <a:endParaRPr lang="en-US" sz="2400" dirty="0">
              <a:solidFill>
                <a:schemeClr val="bg1">
                  <a:lumMod val="95000"/>
                </a:schemeClr>
              </a:solidFill>
            </a:endParaRPr>
          </a:p>
        </p:txBody>
      </p:sp>
    </p:spTree>
  </p:cSld>
  <p:clrMapOvr>
    <a:masterClrMapping/>
  </p:clrMapOvr>
  <p:transition advClick="0"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latin typeface="Goudy Old Style"/>
                <a:cs typeface="Goudy Old Style"/>
              </a:rPr>
              <a:t>Parallels</a:t>
            </a:r>
            <a:endParaRPr lang="en-US" dirty="0">
              <a:solidFill>
                <a:schemeClr val="bg1">
                  <a:lumMod val="95000"/>
                </a:schemeClr>
              </a:solidFill>
              <a:latin typeface="Goudy Old Style"/>
              <a:cs typeface="Goudy Old Style"/>
            </a:endParaRPr>
          </a:p>
        </p:txBody>
      </p:sp>
      <p:sp>
        <p:nvSpPr>
          <p:cNvPr id="3" name="Content Placeholder 2"/>
          <p:cNvSpPr>
            <a:spLocks noGrp="1"/>
          </p:cNvSpPr>
          <p:nvPr>
            <p:ph idx="1"/>
          </p:nvPr>
        </p:nvSpPr>
        <p:spPr>
          <a:xfrm>
            <a:off x="231046" y="1600200"/>
            <a:ext cx="7325408" cy="4525963"/>
          </a:xfrm>
        </p:spPr>
        <p:txBody>
          <a:bodyPr>
            <a:normAutofit fontScale="92500" lnSpcReduction="20000"/>
          </a:bodyPr>
          <a:lstStyle/>
          <a:p>
            <a:pPr lvl="6">
              <a:buNone/>
            </a:pPr>
            <a:r>
              <a:rPr lang="en-US" sz="3459" dirty="0" smtClean="0">
                <a:solidFill>
                  <a:schemeClr val="bg1">
                    <a:lumMod val="95000"/>
                  </a:schemeClr>
                </a:solidFill>
                <a:latin typeface="Goudy Old Style"/>
                <a:cs typeface="Goudy Old Style"/>
              </a:rPr>
              <a:t>Rogers - Person-</a:t>
            </a:r>
          </a:p>
          <a:p>
            <a:pPr lvl="6">
              <a:buNone/>
            </a:pPr>
            <a:r>
              <a:rPr lang="en-US" sz="3459" dirty="0" smtClean="0">
                <a:solidFill>
                  <a:schemeClr val="bg1">
                    <a:lumMod val="95000"/>
                  </a:schemeClr>
                </a:solidFill>
                <a:latin typeface="Goudy Old Style"/>
                <a:cs typeface="Goudy Old Style"/>
              </a:rPr>
              <a:t>Centered Therapy</a:t>
            </a:r>
          </a:p>
          <a:p>
            <a:endParaRPr lang="en-US" dirty="0" smtClean="0"/>
          </a:p>
          <a:p>
            <a:endParaRPr lang="en-US" dirty="0" smtClean="0"/>
          </a:p>
          <a:p>
            <a:endParaRPr lang="en-US" dirty="0" smtClean="0"/>
          </a:p>
          <a:p>
            <a:endParaRPr lang="en-US" dirty="0" smtClean="0"/>
          </a:p>
          <a:p>
            <a:endParaRPr lang="en-US" dirty="0" smtClean="0"/>
          </a:p>
          <a:p>
            <a:pPr>
              <a:buNone/>
            </a:pPr>
            <a:r>
              <a:rPr lang="en-US" dirty="0" smtClean="0"/>
              <a:t>						</a:t>
            </a:r>
            <a:r>
              <a:rPr lang="en-US" sz="3459" dirty="0" smtClean="0">
                <a:solidFill>
                  <a:schemeClr val="bg1">
                    <a:lumMod val="95000"/>
                  </a:schemeClr>
                </a:solidFill>
                <a:latin typeface="Goudy Old Style"/>
                <a:cs typeface="Goudy Old Style"/>
              </a:rPr>
              <a:t>Object Relations </a:t>
            </a:r>
          </a:p>
          <a:p>
            <a:pPr>
              <a:buNone/>
            </a:pPr>
            <a:r>
              <a:rPr lang="en-US" sz="3459" dirty="0" smtClean="0">
                <a:solidFill>
                  <a:schemeClr val="bg1">
                    <a:lumMod val="95000"/>
                  </a:schemeClr>
                </a:solidFill>
                <a:latin typeface="Goudy Old Style"/>
                <a:cs typeface="Goudy Old Style"/>
              </a:rPr>
              <a:t>						Therapy</a:t>
            </a:r>
          </a:p>
          <a:p>
            <a:endParaRPr lang="en-US" dirty="0"/>
          </a:p>
        </p:txBody>
      </p:sp>
      <p:pic>
        <p:nvPicPr>
          <p:cNvPr id="4" name="Picture 3"/>
          <p:cNvPicPr>
            <a:picLocks noChangeAspect="1"/>
          </p:cNvPicPr>
          <p:nvPr/>
        </p:nvPicPr>
        <p:blipFill>
          <a:blip r:embed="rId3"/>
          <a:stretch>
            <a:fillRect/>
          </a:stretch>
        </p:blipFill>
        <p:spPr>
          <a:xfrm>
            <a:off x="457200" y="1022625"/>
            <a:ext cx="2387600" cy="3403600"/>
          </a:xfrm>
          <a:prstGeom prst="rect">
            <a:avLst/>
          </a:prstGeom>
        </p:spPr>
      </p:pic>
      <p:pic>
        <p:nvPicPr>
          <p:cNvPr id="7" name="Picture 6"/>
          <p:cNvPicPr>
            <a:picLocks noChangeAspect="1"/>
          </p:cNvPicPr>
          <p:nvPr/>
        </p:nvPicPr>
        <p:blipFill>
          <a:blip r:embed="rId4"/>
          <a:stretch>
            <a:fillRect/>
          </a:stretch>
        </p:blipFill>
        <p:spPr>
          <a:xfrm>
            <a:off x="5619048" y="2609352"/>
            <a:ext cx="3067752" cy="4022512"/>
          </a:xfrm>
          <a:prstGeom prst="rect">
            <a:avLst/>
          </a:prstGeom>
        </p:spPr>
      </p:pic>
    </p:spTree>
  </p:cSld>
  <p:clrMapOvr>
    <a:masterClrMapping/>
  </p:clrMapOvr>
  <p:transition advClick="0"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24946" y="72470"/>
            <a:ext cx="8229600" cy="1143000"/>
          </a:xfrm>
        </p:spPr>
        <p:txBody>
          <a:bodyPr>
            <a:normAutofit/>
          </a:bodyPr>
          <a:lstStyle/>
          <a:p>
            <a:r>
              <a:rPr lang="en-US" sz="3200" b="1" dirty="0" smtClean="0">
                <a:solidFill>
                  <a:schemeClr val="bg1">
                    <a:lumMod val="95000"/>
                  </a:schemeClr>
                </a:solidFill>
                <a:latin typeface="Goudy Old Style"/>
                <a:cs typeface="Goudy Old Style"/>
              </a:rPr>
              <a:t>Differences from Traditional CBT</a:t>
            </a:r>
            <a:endParaRPr lang="en-US" sz="3200" b="1"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3"/>
          <a:stretch>
            <a:fillRect/>
          </a:stretch>
        </p:blipFill>
        <p:spPr>
          <a:xfrm>
            <a:off x="6582316" y="0"/>
            <a:ext cx="2561684" cy="3419980"/>
          </a:xfrm>
          <a:prstGeom prst="rect">
            <a:avLst/>
          </a:prstGeom>
        </p:spPr>
      </p:pic>
      <p:pic>
        <p:nvPicPr>
          <p:cNvPr id="6" name="Picture 5"/>
          <p:cNvPicPr>
            <a:picLocks noChangeAspect="1"/>
          </p:cNvPicPr>
          <p:nvPr/>
        </p:nvPicPr>
        <p:blipFill>
          <a:blip r:embed="rId4"/>
          <a:stretch>
            <a:fillRect/>
          </a:stretch>
        </p:blipFill>
        <p:spPr>
          <a:xfrm>
            <a:off x="3185765" y="3105938"/>
            <a:ext cx="3103480" cy="2366856"/>
          </a:xfrm>
          <a:prstGeom prst="rect">
            <a:avLst/>
          </a:prstGeom>
        </p:spPr>
      </p:pic>
      <p:pic>
        <p:nvPicPr>
          <p:cNvPr id="8" name="Picture 7"/>
          <p:cNvPicPr>
            <a:picLocks noChangeAspect="1"/>
          </p:cNvPicPr>
          <p:nvPr/>
        </p:nvPicPr>
        <p:blipFill>
          <a:blip r:embed="rId5"/>
          <a:stretch>
            <a:fillRect/>
          </a:stretch>
        </p:blipFill>
        <p:spPr>
          <a:xfrm>
            <a:off x="16301" y="4877342"/>
            <a:ext cx="3169464" cy="1769003"/>
          </a:xfrm>
          <a:prstGeom prst="rect">
            <a:avLst/>
          </a:prstGeom>
        </p:spPr>
      </p:pic>
      <p:sp>
        <p:nvSpPr>
          <p:cNvPr id="9" name="TextBox 8"/>
          <p:cNvSpPr txBox="1"/>
          <p:nvPr/>
        </p:nvSpPr>
        <p:spPr>
          <a:xfrm>
            <a:off x="3613751" y="1171136"/>
            <a:ext cx="2480927" cy="1815882"/>
          </a:xfrm>
          <a:prstGeom prst="rect">
            <a:avLst/>
          </a:prstGeom>
          <a:noFill/>
        </p:spPr>
        <p:txBody>
          <a:bodyPr wrap="square" rtlCol="0">
            <a:spAutoFit/>
          </a:bodyPr>
          <a:lstStyle/>
          <a:p>
            <a:pPr algn="ctr"/>
            <a:r>
              <a:rPr lang="en-US" sz="2800" b="1" dirty="0" smtClean="0">
                <a:solidFill>
                  <a:schemeClr val="bg1">
                    <a:lumMod val="95000"/>
                  </a:schemeClr>
                </a:solidFill>
                <a:latin typeface="Goudy Old Style"/>
                <a:cs typeface="Goudy Old Style"/>
              </a:rPr>
              <a:t>Didactic</a:t>
            </a:r>
          </a:p>
          <a:p>
            <a:pPr algn="ctr"/>
            <a:endParaRPr lang="en-US" sz="2800" b="1" dirty="0" smtClean="0">
              <a:solidFill>
                <a:schemeClr val="bg1">
                  <a:lumMod val="95000"/>
                </a:schemeClr>
              </a:solidFill>
              <a:latin typeface="Goudy Old Style"/>
              <a:cs typeface="Goudy Old Style"/>
            </a:endParaRPr>
          </a:p>
          <a:p>
            <a:pPr algn="ctr"/>
            <a:r>
              <a:rPr lang="en-US" sz="2800" b="1" dirty="0" smtClean="0">
                <a:solidFill>
                  <a:schemeClr val="bg1">
                    <a:lumMod val="95000"/>
                  </a:schemeClr>
                </a:solidFill>
                <a:latin typeface="Goudy Old Style"/>
                <a:cs typeface="Goudy Old Style"/>
              </a:rPr>
              <a:t>Clear power differential</a:t>
            </a:r>
            <a:endParaRPr lang="en-US" sz="2800" b="1" dirty="0">
              <a:solidFill>
                <a:schemeClr val="bg1">
                  <a:lumMod val="95000"/>
                </a:schemeClr>
              </a:solidFill>
              <a:latin typeface="Goudy Old Style"/>
              <a:cs typeface="Goudy Old Style"/>
            </a:endParaRPr>
          </a:p>
        </p:txBody>
      </p:sp>
      <p:pic>
        <p:nvPicPr>
          <p:cNvPr id="7" name="Picture 6"/>
          <p:cNvPicPr>
            <a:picLocks noChangeAspect="1"/>
          </p:cNvPicPr>
          <p:nvPr/>
        </p:nvPicPr>
        <p:blipFill>
          <a:blip r:embed="rId6"/>
          <a:stretch>
            <a:fillRect/>
          </a:stretch>
        </p:blipFill>
        <p:spPr>
          <a:xfrm>
            <a:off x="328265" y="1171136"/>
            <a:ext cx="2857500" cy="2857500"/>
          </a:xfrm>
          <a:prstGeom prst="rect">
            <a:avLst/>
          </a:prstGeom>
        </p:spPr>
      </p:pic>
      <p:sp>
        <p:nvSpPr>
          <p:cNvPr id="11" name="TextBox 10"/>
          <p:cNvSpPr txBox="1"/>
          <p:nvPr/>
        </p:nvSpPr>
        <p:spPr>
          <a:xfrm>
            <a:off x="6582316" y="4028636"/>
            <a:ext cx="2157216" cy="1384995"/>
          </a:xfrm>
          <a:prstGeom prst="rect">
            <a:avLst/>
          </a:prstGeom>
          <a:noFill/>
        </p:spPr>
        <p:txBody>
          <a:bodyPr wrap="square" rtlCol="0">
            <a:spAutoFit/>
          </a:bodyPr>
          <a:lstStyle/>
          <a:p>
            <a:pPr algn="ctr"/>
            <a:r>
              <a:rPr lang="en-US" sz="2800" b="1" dirty="0" smtClean="0">
                <a:solidFill>
                  <a:schemeClr val="bg1">
                    <a:lumMod val="95000"/>
                  </a:schemeClr>
                </a:solidFill>
                <a:latin typeface="Goudy Old Style"/>
                <a:cs typeface="Goudy Old Style"/>
              </a:rPr>
              <a:t>Physical and emotional distance</a:t>
            </a:r>
            <a:endParaRPr lang="en-US" sz="2800" b="1" dirty="0">
              <a:solidFill>
                <a:schemeClr val="bg1">
                  <a:lumMod val="95000"/>
                </a:schemeClr>
              </a:solidFill>
              <a:latin typeface="Goudy Old Style"/>
              <a:cs typeface="Goudy Old Style"/>
            </a:endParaRPr>
          </a:p>
        </p:txBody>
      </p:sp>
      <p:sp>
        <p:nvSpPr>
          <p:cNvPr id="13" name="TextBox 12"/>
          <p:cNvSpPr txBox="1"/>
          <p:nvPr/>
        </p:nvSpPr>
        <p:spPr>
          <a:xfrm>
            <a:off x="3946398" y="274638"/>
            <a:ext cx="2342847" cy="369332"/>
          </a:xfrm>
          <a:prstGeom prst="rect">
            <a:avLst/>
          </a:prstGeom>
          <a:noFill/>
        </p:spPr>
        <p:txBody>
          <a:bodyPr wrap="square" rtlCol="0">
            <a:spAutoFit/>
          </a:bodyPr>
          <a:lstStyle/>
          <a:p>
            <a:r>
              <a:rPr lang="en-US" dirty="0" smtClean="0"/>
              <a:t> </a:t>
            </a:r>
            <a:endParaRPr lang="en-US" dirty="0"/>
          </a:p>
        </p:txBody>
      </p:sp>
      <p:sp>
        <p:nvSpPr>
          <p:cNvPr id="14" name="TextBox 13"/>
          <p:cNvSpPr txBox="1"/>
          <p:nvPr/>
        </p:nvSpPr>
        <p:spPr>
          <a:xfrm>
            <a:off x="3946397" y="6017049"/>
            <a:ext cx="3205503" cy="523220"/>
          </a:xfrm>
          <a:prstGeom prst="rect">
            <a:avLst/>
          </a:prstGeom>
          <a:noFill/>
        </p:spPr>
        <p:txBody>
          <a:bodyPr wrap="square" rtlCol="0">
            <a:spAutoFit/>
          </a:bodyPr>
          <a:lstStyle/>
          <a:p>
            <a:r>
              <a:rPr lang="en-US" sz="2800" b="1" dirty="0" smtClean="0">
                <a:solidFill>
                  <a:schemeClr val="bg1">
                    <a:lumMod val="95000"/>
                  </a:schemeClr>
                </a:solidFill>
                <a:latin typeface="Goudy Old Style"/>
                <a:cs typeface="Goudy Old Style"/>
              </a:rPr>
              <a:t>Note-taking</a:t>
            </a:r>
            <a:r>
              <a:rPr lang="en-US" sz="2800" b="1" dirty="0" smtClean="0">
                <a:latin typeface="Goudy Old Style"/>
                <a:cs typeface="Goudy Old Style"/>
              </a:rPr>
              <a:t> </a:t>
            </a:r>
            <a:endParaRPr lang="en-US" sz="2800" b="1" dirty="0">
              <a:latin typeface="Goudy Old Style"/>
              <a:cs typeface="Goudy Old Style"/>
            </a:endParaRPr>
          </a:p>
        </p:txBody>
      </p:sp>
    </p:spTree>
  </p:cSld>
  <p:clrMapOvr>
    <a:masterClrMapping/>
  </p:clrMapOvr>
  <p:transition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latin typeface="Goudy Old Style"/>
                <a:cs typeface="Goudy Old Style"/>
              </a:rPr>
              <a:t>Not </a:t>
            </a:r>
            <a:r>
              <a:rPr lang="en-US" dirty="0" smtClean="0">
                <a:solidFill>
                  <a:schemeClr val="bg1">
                    <a:lumMod val="95000"/>
                  </a:schemeClr>
                </a:solidFill>
                <a:latin typeface="Goudy Old Style"/>
                <a:cs typeface="Goudy Old Style"/>
              </a:rPr>
              <a:t>good enough…</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3"/>
          <a:stretch>
            <a:fillRect/>
          </a:stretch>
        </p:blipFill>
        <p:spPr>
          <a:xfrm>
            <a:off x="457200" y="1600200"/>
            <a:ext cx="5076530" cy="3378200"/>
          </a:xfrm>
          <a:prstGeom prst="rect">
            <a:avLst/>
          </a:prstGeom>
        </p:spPr>
      </p:pic>
      <p:pic>
        <p:nvPicPr>
          <p:cNvPr id="5" name="Picture 4"/>
          <p:cNvPicPr>
            <a:picLocks noChangeAspect="1"/>
          </p:cNvPicPr>
          <p:nvPr/>
        </p:nvPicPr>
        <p:blipFill>
          <a:blip r:embed="rId4"/>
          <a:stretch>
            <a:fillRect/>
          </a:stretch>
        </p:blipFill>
        <p:spPr>
          <a:xfrm>
            <a:off x="5969897" y="2794923"/>
            <a:ext cx="2413000" cy="3378200"/>
          </a:xfrm>
          <a:prstGeom prst="rect">
            <a:avLst/>
          </a:prstGeom>
        </p:spPr>
      </p:pic>
      <p:sp>
        <p:nvSpPr>
          <p:cNvPr id="7" name="TextBox 6"/>
          <p:cNvSpPr txBox="1"/>
          <p:nvPr/>
        </p:nvSpPr>
        <p:spPr>
          <a:xfrm>
            <a:off x="826910" y="5922063"/>
            <a:ext cx="3338775" cy="769441"/>
          </a:xfrm>
          <a:prstGeom prst="rect">
            <a:avLst/>
          </a:prstGeom>
          <a:noFill/>
        </p:spPr>
        <p:txBody>
          <a:bodyPr wrap="none" rtlCol="0">
            <a:spAutoFit/>
          </a:bodyPr>
          <a:lstStyle/>
          <a:p>
            <a:r>
              <a:rPr lang="en-US" sz="4400" b="1" dirty="0" smtClean="0">
                <a:ln>
                  <a:solidFill>
                    <a:schemeClr val="tx1"/>
                  </a:solidFill>
                </a:ln>
                <a:solidFill>
                  <a:schemeClr val="accent4">
                    <a:lumMod val="60000"/>
                    <a:lumOff val="40000"/>
                  </a:schemeClr>
                </a:solidFill>
              </a:rPr>
              <a:t>EEEEEEEK!!!!!</a:t>
            </a:r>
            <a:endParaRPr lang="en-US" sz="4400" b="1" dirty="0">
              <a:ln>
                <a:solidFill>
                  <a:schemeClr val="tx1"/>
                </a:solidFill>
              </a:ln>
              <a:solidFill>
                <a:schemeClr val="accent4">
                  <a:lumMod val="60000"/>
                  <a:lumOff val="40000"/>
                </a:schemeClr>
              </a:solidFill>
            </a:endParaRPr>
          </a:p>
        </p:txBody>
      </p:sp>
    </p:spTree>
  </p:cSld>
  <p:clrMapOvr>
    <a:masterClrMapping/>
  </p:clrMapOvr>
  <p:transition advClick="0"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latin typeface="Goudy Old Style"/>
                <a:cs typeface="Goudy Old Style"/>
              </a:rPr>
              <a:t>Monster…</a:t>
            </a:r>
            <a:endParaRPr lang="en-US" dirty="0">
              <a:solidFill>
                <a:schemeClr val="bg1">
                  <a:lumMod val="95000"/>
                </a:schemeClr>
              </a:solidFill>
              <a:latin typeface="Goudy Old Style"/>
              <a:cs typeface="Goudy Old Style"/>
            </a:endParaRPr>
          </a:p>
        </p:txBody>
      </p:sp>
      <p:pic>
        <p:nvPicPr>
          <p:cNvPr id="4" name="Picture 2"/>
          <p:cNvPicPr>
            <a:picLocks noChangeAspect="1" noChangeArrowheads="1"/>
          </p:cNvPicPr>
          <p:nvPr/>
        </p:nvPicPr>
        <p:blipFill>
          <a:blip r:embed="rId2"/>
          <a:srcRect/>
          <a:stretch>
            <a:fillRect/>
          </a:stretch>
        </p:blipFill>
        <p:spPr bwMode="auto">
          <a:xfrm>
            <a:off x="1014487" y="1851041"/>
            <a:ext cx="7191707" cy="4307744"/>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solidFill>
                  <a:schemeClr val="bg1">
                    <a:lumMod val="95000"/>
                  </a:schemeClr>
                </a:solidFill>
                <a:latin typeface="Goudy Old Style"/>
                <a:cs typeface="Goudy Old Style"/>
              </a:rPr>
              <a:t>It is okay to cry and care deeply about your clients, Aditi.</a:t>
            </a:r>
            <a:endParaRPr lang="en-US" sz="4800"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3"/>
          <a:stretch>
            <a:fillRect/>
          </a:stretch>
        </p:blipFill>
        <p:spPr>
          <a:xfrm>
            <a:off x="-1" y="1987575"/>
            <a:ext cx="4850425" cy="3633137"/>
          </a:xfrm>
          <a:prstGeom prst="rect">
            <a:avLst/>
          </a:prstGeom>
        </p:spPr>
      </p:pic>
      <p:pic>
        <p:nvPicPr>
          <p:cNvPr id="6" name="Picture 5"/>
          <p:cNvPicPr>
            <a:picLocks noChangeAspect="1"/>
          </p:cNvPicPr>
          <p:nvPr/>
        </p:nvPicPr>
        <p:blipFill>
          <a:blip r:embed="rId4"/>
          <a:srcRect b="11901"/>
          <a:stretch>
            <a:fillRect/>
          </a:stretch>
        </p:blipFill>
        <p:spPr>
          <a:xfrm>
            <a:off x="5888158" y="1755938"/>
            <a:ext cx="3255842" cy="2892262"/>
          </a:xfrm>
          <a:prstGeom prst="rect">
            <a:avLst/>
          </a:prstGeom>
        </p:spPr>
      </p:pic>
      <p:pic>
        <p:nvPicPr>
          <p:cNvPr id="8" name="Picture 7"/>
          <p:cNvPicPr>
            <a:picLocks noChangeAspect="1"/>
          </p:cNvPicPr>
          <p:nvPr/>
        </p:nvPicPr>
        <p:blipFill>
          <a:blip r:embed="rId5"/>
          <a:stretch>
            <a:fillRect/>
          </a:stretch>
        </p:blipFill>
        <p:spPr>
          <a:xfrm>
            <a:off x="3205282" y="4648200"/>
            <a:ext cx="3683000" cy="2209800"/>
          </a:xfrm>
          <a:prstGeom prst="rect">
            <a:avLst/>
          </a:prstGeom>
        </p:spPr>
      </p:pic>
    </p:spTree>
  </p:cSld>
  <p:clrMapOvr>
    <a:masterClrMapping/>
  </p:clrMapOvr>
  <p:transition advClick="0"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latin typeface="Goudy Old Style"/>
                <a:cs typeface="Goudy Old Style"/>
              </a:rPr>
              <a:t>Vulnerability and Caring</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2"/>
          <a:srcRect l="19200" r="21600"/>
          <a:stretch>
            <a:fillRect/>
          </a:stretch>
        </p:blipFill>
        <p:spPr>
          <a:xfrm>
            <a:off x="353915" y="2388610"/>
            <a:ext cx="2994978" cy="2833086"/>
          </a:xfrm>
          <a:prstGeom prst="rect">
            <a:avLst/>
          </a:prstGeom>
        </p:spPr>
      </p:pic>
      <p:pic>
        <p:nvPicPr>
          <p:cNvPr id="6" name="Picture 5"/>
          <p:cNvPicPr>
            <a:picLocks noChangeAspect="1"/>
          </p:cNvPicPr>
          <p:nvPr/>
        </p:nvPicPr>
        <p:blipFill>
          <a:blip r:embed="rId3"/>
          <a:srcRect r="7742"/>
          <a:stretch>
            <a:fillRect/>
          </a:stretch>
        </p:blipFill>
        <p:spPr>
          <a:xfrm>
            <a:off x="6507479" y="1779996"/>
            <a:ext cx="2179321" cy="3441700"/>
          </a:xfrm>
          <a:prstGeom prst="rect">
            <a:avLst/>
          </a:prstGeom>
        </p:spPr>
      </p:pic>
      <p:pic>
        <p:nvPicPr>
          <p:cNvPr id="7" name="Picture 6"/>
          <p:cNvPicPr>
            <a:picLocks noChangeAspect="1"/>
          </p:cNvPicPr>
          <p:nvPr/>
        </p:nvPicPr>
        <p:blipFill>
          <a:blip r:embed="rId4"/>
          <a:stretch>
            <a:fillRect/>
          </a:stretch>
        </p:blipFill>
        <p:spPr>
          <a:xfrm>
            <a:off x="3662839" y="2790155"/>
            <a:ext cx="2564776" cy="2431541"/>
          </a:xfrm>
          <a:prstGeom prst="rect">
            <a:avLst/>
          </a:prstGeom>
        </p:spPr>
      </p:pic>
    </p:spTree>
  </p:cSld>
  <p:clrMapOvr>
    <a:masterClrMapping/>
  </p:clrMapOvr>
  <p:transition advClick="0" advTm="1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150"/>
            <a:ext cx="6647026" cy="1143000"/>
          </a:xfrm>
        </p:spPr>
        <p:txBody>
          <a:bodyPr/>
          <a:lstStyle/>
          <a:p>
            <a:r>
              <a:rPr lang="en-US" dirty="0" smtClean="0">
                <a:solidFill>
                  <a:schemeClr val="bg1">
                    <a:lumMod val="95000"/>
                  </a:schemeClr>
                </a:solidFill>
                <a:latin typeface="Goudy Old Style"/>
                <a:cs typeface="Goudy Old Style"/>
              </a:rPr>
              <a:t>Vulnerability and Caring</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2"/>
          <a:stretch>
            <a:fillRect/>
          </a:stretch>
        </p:blipFill>
        <p:spPr>
          <a:xfrm>
            <a:off x="457200" y="2610147"/>
            <a:ext cx="4365063" cy="2904751"/>
          </a:xfrm>
          <a:prstGeom prst="rect">
            <a:avLst/>
          </a:prstGeom>
        </p:spPr>
      </p:pic>
      <p:pic>
        <p:nvPicPr>
          <p:cNvPr id="6" name="Picture 5"/>
          <p:cNvPicPr>
            <a:picLocks noChangeAspect="1"/>
          </p:cNvPicPr>
          <p:nvPr/>
        </p:nvPicPr>
        <p:blipFill>
          <a:blip r:embed="rId3"/>
          <a:stretch>
            <a:fillRect/>
          </a:stretch>
        </p:blipFill>
        <p:spPr>
          <a:xfrm>
            <a:off x="5455278" y="1706150"/>
            <a:ext cx="3231522" cy="4199338"/>
          </a:xfrm>
          <a:prstGeom prst="rect">
            <a:avLst/>
          </a:prstGeom>
        </p:spPr>
      </p:pic>
    </p:spTree>
  </p:cSld>
  <p:clrMapOvr>
    <a:masterClrMapping/>
  </p:clrMapOvr>
  <p:transition advClick="0"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5736" y="3727648"/>
            <a:ext cx="3441700" cy="2362200"/>
          </a:xfrm>
          <a:prstGeom prst="rect">
            <a:avLst/>
          </a:prstGeom>
        </p:spPr>
      </p:pic>
      <p:pic>
        <p:nvPicPr>
          <p:cNvPr id="5" name="Picture 4"/>
          <p:cNvPicPr>
            <a:picLocks noChangeAspect="1"/>
          </p:cNvPicPr>
          <p:nvPr/>
        </p:nvPicPr>
        <p:blipFill>
          <a:blip r:embed="rId4"/>
          <a:stretch>
            <a:fillRect/>
          </a:stretch>
        </p:blipFill>
        <p:spPr>
          <a:xfrm>
            <a:off x="0" y="2869586"/>
            <a:ext cx="3505200" cy="2324100"/>
          </a:xfrm>
          <a:prstGeom prst="rect">
            <a:avLst/>
          </a:prstGeom>
        </p:spPr>
      </p:pic>
      <p:pic>
        <p:nvPicPr>
          <p:cNvPr id="6" name="Picture 5"/>
          <p:cNvPicPr>
            <a:picLocks noChangeAspect="1"/>
          </p:cNvPicPr>
          <p:nvPr/>
        </p:nvPicPr>
        <p:blipFill>
          <a:blip r:embed="rId5"/>
          <a:srcRect l="6400" t="16000" r="6400" b="19200"/>
          <a:stretch>
            <a:fillRect/>
          </a:stretch>
        </p:blipFill>
        <p:spPr>
          <a:xfrm>
            <a:off x="2744477" y="4908748"/>
            <a:ext cx="2651259" cy="1970206"/>
          </a:xfrm>
          <a:prstGeom prst="rect">
            <a:avLst/>
          </a:prstGeom>
        </p:spPr>
      </p:pic>
      <p:sp>
        <p:nvSpPr>
          <p:cNvPr id="2" name="Title 1"/>
          <p:cNvSpPr>
            <a:spLocks noGrp="1"/>
          </p:cNvSpPr>
          <p:nvPr>
            <p:ph type="title"/>
          </p:nvPr>
        </p:nvSpPr>
        <p:spPr/>
        <p:txBody>
          <a:bodyPr>
            <a:normAutofit/>
          </a:bodyPr>
          <a:lstStyle/>
          <a:p>
            <a:r>
              <a:rPr lang="en-US" dirty="0" smtClean="0">
                <a:solidFill>
                  <a:schemeClr val="bg1">
                    <a:lumMod val="95000"/>
                  </a:schemeClr>
                </a:solidFill>
                <a:latin typeface="Goudy Old Style"/>
                <a:cs typeface="Goudy Old Style"/>
              </a:rPr>
              <a:t>Personal and Professional Impact</a:t>
            </a:r>
            <a:endParaRPr lang="en-US" dirty="0">
              <a:solidFill>
                <a:schemeClr val="bg1">
                  <a:lumMod val="95000"/>
                </a:schemeClr>
              </a:solidFill>
              <a:latin typeface="Goudy Old Style"/>
              <a:cs typeface="Goudy Old Style"/>
            </a:endParaRPr>
          </a:p>
        </p:txBody>
      </p:sp>
      <p:sp>
        <p:nvSpPr>
          <p:cNvPr id="3" name="Content Placeholder 2"/>
          <p:cNvSpPr>
            <a:spLocks noGrp="1"/>
          </p:cNvSpPr>
          <p:nvPr>
            <p:ph idx="1"/>
          </p:nvPr>
        </p:nvSpPr>
        <p:spPr/>
        <p:txBody>
          <a:bodyPr>
            <a:normAutofit/>
          </a:bodyPr>
          <a:lstStyle/>
          <a:p>
            <a:r>
              <a:rPr lang="en-US" sz="3600" dirty="0" smtClean="0">
                <a:solidFill>
                  <a:schemeClr val="bg1">
                    <a:lumMod val="95000"/>
                  </a:schemeClr>
                </a:solidFill>
                <a:latin typeface="Goudy Old Style"/>
                <a:cs typeface="Goudy Old Style"/>
              </a:rPr>
              <a:t>Acceptance and Self-compassion</a:t>
            </a:r>
          </a:p>
          <a:p>
            <a:r>
              <a:rPr lang="en-US" sz="3600" dirty="0" smtClean="0">
                <a:solidFill>
                  <a:schemeClr val="bg1">
                    <a:lumMod val="95000"/>
                  </a:schemeClr>
                </a:solidFill>
                <a:latin typeface="Goudy Old Style"/>
                <a:cs typeface="Goudy Old Style"/>
              </a:rPr>
              <a:t>Not broken = freedom</a:t>
            </a:r>
          </a:p>
        </p:txBody>
      </p:sp>
      <p:pic>
        <p:nvPicPr>
          <p:cNvPr id="7" name="Picture 6"/>
          <p:cNvPicPr>
            <a:picLocks noChangeAspect="1"/>
          </p:cNvPicPr>
          <p:nvPr/>
        </p:nvPicPr>
        <p:blipFill>
          <a:blip r:embed="rId6"/>
          <a:stretch>
            <a:fillRect/>
          </a:stretch>
        </p:blipFill>
        <p:spPr>
          <a:xfrm>
            <a:off x="6728884" y="1417638"/>
            <a:ext cx="2415116" cy="2209574"/>
          </a:xfrm>
          <a:prstGeom prst="rect">
            <a:avLst/>
          </a:prstGeom>
        </p:spPr>
      </p:pic>
    </p:spTree>
  </p:cSld>
  <p:clrMapOvr>
    <a:masterClrMapping/>
  </p:clrMapOvr>
  <p:transition advClick="0"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latin typeface="Goudy Old Style"/>
                <a:cs typeface="Goudy Old Style"/>
              </a:rPr>
              <a:t>Personal and Professional Impact</a:t>
            </a:r>
            <a:endParaRPr lang="en-US"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775006" y="2192162"/>
            <a:ext cx="2603500" cy="3124200"/>
          </a:xfrm>
          <a:prstGeom prst="rect">
            <a:avLst/>
          </a:prstGeom>
        </p:spPr>
      </p:pic>
      <p:pic>
        <p:nvPicPr>
          <p:cNvPr id="5" name="Picture 4"/>
          <p:cNvPicPr>
            <a:picLocks noChangeAspect="1"/>
          </p:cNvPicPr>
          <p:nvPr/>
        </p:nvPicPr>
        <p:blipFill>
          <a:blip r:embed="rId3"/>
          <a:stretch>
            <a:fillRect/>
          </a:stretch>
        </p:blipFill>
        <p:spPr>
          <a:xfrm>
            <a:off x="3802547" y="2631306"/>
            <a:ext cx="4884253" cy="3352292"/>
          </a:xfrm>
          <a:prstGeom prst="rect">
            <a:avLst/>
          </a:prstGeom>
        </p:spPr>
      </p:pic>
    </p:spTree>
  </p:cSld>
  <p:clrMapOvr>
    <a:masterClrMapping/>
  </p:clrMapOvr>
  <p:transition advClick="0"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latin typeface="Goudy Old Style"/>
                <a:cs typeface="Goudy Old Style"/>
              </a:rPr>
              <a:t>IMPACT</a:t>
            </a:r>
            <a:endParaRPr lang="en-US" dirty="0">
              <a:solidFill>
                <a:schemeClr val="bg1">
                  <a:lumMod val="95000"/>
                </a:schemeClr>
              </a:solidFill>
              <a:latin typeface="Goudy Old Style"/>
              <a:cs typeface="Goudy Old Style"/>
            </a:endParaRPr>
          </a:p>
        </p:txBody>
      </p:sp>
      <p:sp>
        <p:nvSpPr>
          <p:cNvPr id="3" name="Content Placeholder 2"/>
          <p:cNvSpPr>
            <a:spLocks noGrp="1"/>
          </p:cNvSpPr>
          <p:nvPr>
            <p:ph idx="1"/>
          </p:nvPr>
        </p:nvSpPr>
        <p:spPr/>
        <p:txBody>
          <a:bodyPr/>
          <a:lstStyle/>
          <a:p>
            <a:r>
              <a:rPr lang="en-US" dirty="0" smtClean="0">
                <a:solidFill>
                  <a:schemeClr val="bg1">
                    <a:lumMod val="95000"/>
                  </a:schemeClr>
                </a:solidFill>
                <a:latin typeface="Goudy Old Style"/>
                <a:cs typeface="Goudy Old Style"/>
              </a:rPr>
              <a:t>Problems and Sunsets </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3"/>
          <a:stretch>
            <a:fillRect/>
          </a:stretch>
        </p:blipFill>
        <p:spPr>
          <a:xfrm>
            <a:off x="3533174" y="2563536"/>
            <a:ext cx="5355950" cy="4011793"/>
          </a:xfrm>
          <a:prstGeom prst="rect">
            <a:avLst/>
          </a:prstGeom>
        </p:spPr>
      </p:pic>
      <p:pic>
        <p:nvPicPr>
          <p:cNvPr id="6" name="Picture 5"/>
          <p:cNvPicPr>
            <a:picLocks noChangeAspect="1"/>
          </p:cNvPicPr>
          <p:nvPr/>
        </p:nvPicPr>
        <p:blipFill>
          <a:blip r:embed="rId4"/>
          <a:stretch>
            <a:fillRect/>
          </a:stretch>
        </p:blipFill>
        <p:spPr>
          <a:xfrm>
            <a:off x="457200" y="2563537"/>
            <a:ext cx="2889555" cy="2620190"/>
          </a:xfrm>
          <a:prstGeom prst="rect">
            <a:avLst/>
          </a:prstGeom>
        </p:spPr>
      </p:pic>
    </p:spTree>
  </p:cSld>
  <p:clrMapOvr>
    <a:masterClrMapping/>
  </p:clrMapOvr>
  <p:transition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64679" y="1256870"/>
            <a:ext cx="1374705" cy="1374705"/>
          </a:xfrm>
          <a:prstGeom prst="rect">
            <a:avLst/>
          </a:prstGeom>
        </p:spPr>
      </p:pic>
      <p:sp>
        <p:nvSpPr>
          <p:cNvPr id="2" name="Title 1"/>
          <p:cNvSpPr>
            <a:spLocks noGrp="1"/>
          </p:cNvSpPr>
          <p:nvPr>
            <p:ph type="title"/>
          </p:nvPr>
        </p:nvSpPr>
        <p:spPr/>
        <p:txBody>
          <a:bodyPr>
            <a:normAutofit/>
          </a:bodyPr>
          <a:lstStyle/>
          <a:p>
            <a:r>
              <a:rPr lang="en-US" dirty="0" smtClean="0">
                <a:solidFill>
                  <a:schemeClr val="bg1">
                    <a:lumMod val="95000"/>
                  </a:schemeClr>
                </a:solidFill>
                <a:latin typeface="Goudy Old Style"/>
                <a:cs typeface="Goudy Old Style"/>
              </a:rPr>
              <a:t>What is this ACT stuff, anyway? </a:t>
            </a:r>
            <a:endParaRPr lang="en-US" dirty="0">
              <a:solidFill>
                <a:schemeClr val="bg1">
                  <a:lumMod val="95000"/>
                </a:schemeClr>
              </a:solidFill>
              <a:latin typeface="Goudy Old Style"/>
              <a:cs typeface="Goudy Old Style"/>
            </a:endParaRPr>
          </a:p>
        </p:txBody>
      </p:sp>
      <p:pic>
        <p:nvPicPr>
          <p:cNvPr id="6" name="Picture 5"/>
          <p:cNvPicPr>
            <a:picLocks noChangeAspect="1"/>
          </p:cNvPicPr>
          <p:nvPr/>
        </p:nvPicPr>
        <p:blipFill>
          <a:blip r:embed="rId4"/>
          <a:stretch>
            <a:fillRect/>
          </a:stretch>
        </p:blipFill>
        <p:spPr>
          <a:xfrm>
            <a:off x="5140901" y="3737474"/>
            <a:ext cx="4003099" cy="3120526"/>
          </a:xfrm>
          <a:prstGeom prst="rect">
            <a:avLst/>
          </a:prstGeom>
        </p:spPr>
      </p:pic>
      <p:pic>
        <p:nvPicPr>
          <p:cNvPr id="8" name="Picture 7"/>
          <p:cNvPicPr>
            <a:picLocks noChangeAspect="1"/>
          </p:cNvPicPr>
          <p:nvPr/>
        </p:nvPicPr>
        <p:blipFill>
          <a:blip r:embed="rId5"/>
          <a:stretch>
            <a:fillRect/>
          </a:stretch>
        </p:blipFill>
        <p:spPr>
          <a:xfrm>
            <a:off x="4318803" y="1417638"/>
            <a:ext cx="2895600" cy="2806700"/>
          </a:xfrm>
          <a:prstGeom prst="rect">
            <a:avLst/>
          </a:prstGeom>
        </p:spPr>
      </p:pic>
      <p:pic>
        <p:nvPicPr>
          <p:cNvPr id="9" name="Picture 8"/>
          <p:cNvPicPr>
            <a:picLocks noChangeAspect="1"/>
          </p:cNvPicPr>
          <p:nvPr/>
        </p:nvPicPr>
        <p:blipFill>
          <a:blip r:embed="rId6"/>
          <a:stretch>
            <a:fillRect/>
          </a:stretch>
        </p:blipFill>
        <p:spPr>
          <a:xfrm>
            <a:off x="0" y="4572000"/>
            <a:ext cx="3556000" cy="2286000"/>
          </a:xfrm>
          <a:prstGeom prst="rect">
            <a:avLst/>
          </a:prstGeom>
        </p:spPr>
      </p:pic>
      <p:pic>
        <p:nvPicPr>
          <p:cNvPr id="4" name="Picture 3"/>
          <p:cNvPicPr>
            <a:picLocks noChangeAspect="1"/>
          </p:cNvPicPr>
          <p:nvPr/>
        </p:nvPicPr>
        <p:blipFill>
          <a:blip r:embed="rId7"/>
          <a:stretch>
            <a:fillRect/>
          </a:stretch>
        </p:blipFill>
        <p:spPr>
          <a:xfrm>
            <a:off x="1315579" y="2631576"/>
            <a:ext cx="3825322" cy="3063306"/>
          </a:xfrm>
          <a:prstGeom prst="rect">
            <a:avLst/>
          </a:prstGeom>
        </p:spPr>
      </p:pic>
    </p:spTree>
  </p:cSld>
  <p:clrMapOvr>
    <a:masterClrMapping/>
  </p:clrMapOvr>
  <p:transition advClick="0"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latin typeface="Goudy Old Style" pitchFamily="18" charset="0"/>
              </a:rPr>
              <a:t>UNT Contextual Psychology Group</a:t>
            </a:r>
            <a:endParaRPr lang="en-US" dirty="0">
              <a:solidFill>
                <a:schemeClr val="bg1">
                  <a:lumMod val="95000"/>
                </a:schemeClr>
              </a:solidFill>
              <a:latin typeface="Goudy Old Style"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638802" y="1175657"/>
            <a:ext cx="3598711" cy="5398068"/>
          </a:xfrm>
        </p:spPr>
      </p:pic>
    </p:spTree>
  </p:cSld>
  <p:clrMapOvr>
    <a:masterClrMapping/>
  </p:clrMapOvr>
  <p:transition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lumMod val="95000"/>
                  </a:schemeClr>
                </a:solidFill>
                <a:latin typeface="Goudy Old Style"/>
                <a:cs typeface="Goudy Old Style"/>
              </a:rPr>
              <a:t>Misconceptions: </a:t>
            </a:r>
            <a:br>
              <a:rPr lang="en-US" dirty="0" smtClean="0">
                <a:solidFill>
                  <a:schemeClr val="bg1">
                    <a:lumMod val="95000"/>
                  </a:schemeClr>
                </a:solidFill>
                <a:latin typeface="Goudy Old Style"/>
                <a:cs typeface="Goudy Old Style"/>
              </a:rPr>
            </a:br>
            <a:r>
              <a:rPr lang="en-US" dirty="0" smtClean="0">
                <a:solidFill>
                  <a:schemeClr val="bg1">
                    <a:lumMod val="95000"/>
                  </a:schemeClr>
                </a:solidFill>
                <a:latin typeface="Goudy Old Style"/>
                <a:cs typeface="Goudy Old Style"/>
              </a:rPr>
              <a:t>Crying is mandatory</a:t>
            </a:r>
            <a:r>
              <a:rPr lang="en-US" dirty="0" smtClean="0">
                <a:solidFill>
                  <a:schemeClr val="bg1">
                    <a:lumMod val="95000"/>
                  </a:schemeClr>
                </a:solidFill>
              </a:rPr>
              <a:t>.</a:t>
            </a:r>
            <a:endParaRPr lang="en-US" dirty="0">
              <a:solidFill>
                <a:schemeClr val="bg1">
                  <a:lumMod val="95000"/>
                </a:schemeClr>
              </a:solidFill>
            </a:endParaRPr>
          </a:p>
        </p:txBody>
      </p:sp>
      <p:pic>
        <p:nvPicPr>
          <p:cNvPr id="5" name="Picture 4"/>
          <p:cNvPicPr>
            <a:picLocks noChangeAspect="1"/>
          </p:cNvPicPr>
          <p:nvPr/>
        </p:nvPicPr>
        <p:blipFill>
          <a:blip r:embed="rId3"/>
          <a:stretch>
            <a:fillRect/>
          </a:stretch>
        </p:blipFill>
        <p:spPr>
          <a:xfrm>
            <a:off x="4477730" y="2970785"/>
            <a:ext cx="3887215" cy="3887215"/>
          </a:xfrm>
          <a:prstGeom prst="rect">
            <a:avLst/>
          </a:prstGeom>
        </p:spPr>
      </p:pic>
      <p:pic>
        <p:nvPicPr>
          <p:cNvPr id="9" name="Picture 8"/>
          <p:cNvPicPr>
            <a:picLocks noChangeAspect="1"/>
          </p:cNvPicPr>
          <p:nvPr/>
        </p:nvPicPr>
        <p:blipFill>
          <a:blip r:embed="rId4"/>
          <a:stretch>
            <a:fillRect/>
          </a:stretch>
        </p:blipFill>
        <p:spPr>
          <a:xfrm>
            <a:off x="6794500" y="0"/>
            <a:ext cx="2349500" cy="3467100"/>
          </a:xfrm>
          <a:prstGeom prst="rect">
            <a:avLst/>
          </a:prstGeom>
        </p:spPr>
      </p:pic>
      <p:pic>
        <p:nvPicPr>
          <p:cNvPr id="4" name="Picture 3"/>
          <p:cNvPicPr>
            <a:picLocks noChangeAspect="1"/>
          </p:cNvPicPr>
          <p:nvPr/>
        </p:nvPicPr>
        <p:blipFill>
          <a:blip r:embed="rId5"/>
          <a:stretch>
            <a:fillRect/>
          </a:stretch>
        </p:blipFill>
        <p:spPr>
          <a:xfrm>
            <a:off x="457201" y="1634816"/>
            <a:ext cx="4666798" cy="3105542"/>
          </a:xfrm>
          <a:prstGeom prst="rect">
            <a:avLst/>
          </a:prstGeom>
        </p:spPr>
      </p:pic>
      <p:pic>
        <p:nvPicPr>
          <p:cNvPr id="7" name="Picture 6"/>
          <p:cNvPicPr>
            <a:picLocks noChangeAspect="1"/>
          </p:cNvPicPr>
          <p:nvPr/>
        </p:nvPicPr>
        <p:blipFill>
          <a:blip r:embed="rId6"/>
          <a:stretch>
            <a:fillRect/>
          </a:stretch>
        </p:blipFill>
        <p:spPr>
          <a:xfrm>
            <a:off x="238238" y="274638"/>
            <a:ext cx="1697822" cy="1799068"/>
          </a:xfrm>
          <a:prstGeom prst="rect">
            <a:avLst/>
          </a:prstGeom>
        </p:spPr>
      </p:pic>
      <p:pic>
        <p:nvPicPr>
          <p:cNvPr id="6" name="Picture 5"/>
          <p:cNvPicPr>
            <a:picLocks noChangeAspect="1"/>
          </p:cNvPicPr>
          <p:nvPr/>
        </p:nvPicPr>
        <p:blipFill>
          <a:blip r:embed="rId7"/>
          <a:stretch>
            <a:fillRect/>
          </a:stretch>
        </p:blipFill>
        <p:spPr>
          <a:xfrm>
            <a:off x="0" y="4051300"/>
            <a:ext cx="2908300" cy="2806700"/>
          </a:xfrm>
          <a:prstGeom prst="rect">
            <a:avLst/>
          </a:prstGeom>
        </p:spPr>
      </p:pic>
    </p:spTree>
  </p:cSld>
  <p:clrMapOvr>
    <a:masterClrMapping/>
  </p:clrMapOvr>
  <p:transition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04875" y="1158763"/>
            <a:ext cx="3048000" cy="2286000"/>
          </a:xfrm>
          <a:prstGeom prst="rect">
            <a:avLst/>
          </a:prstGeom>
        </p:spPr>
      </p:pic>
      <p:sp>
        <p:nvSpPr>
          <p:cNvPr id="2" name="Title 1"/>
          <p:cNvSpPr>
            <a:spLocks noGrp="1"/>
          </p:cNvSpPr>
          <p:nvPr>
            <p:ph type="title"/>
          </p:nvPr>
        </p:nvSpPr>
        <p:spPr>
          <a:xfrm>
            <a:off x="457200" y="84851"/>
            <a:ext cx="8229600" cy="1143000"/>
          </a:xfrm>
        </p:spPr>
        <p:txBody>
          <a:bodyPr>
            <a:normAutofit/>
          </a:bodyPr>
          <a:lstStyle/>
          <a:p>
            <a:r>
              <a:rPr lang="en-US" dirty="0" smtClean="0">
                <a:solidFill>
                  <a:schemeClr val="bg1">
                    <a:lumMod val="95000"/>
                  </a:schemeClr>
                </a:solidFill>
                <a:latin typeface="Goudy Old Style"/>
                <a:cs typeface="Goudy Old Style"/>
              </a:rPr>
              <a:t>Where are the boundaries?!</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4"/>
          <a:stretch>
            <a:fillRect/>
          </a:stretch>
        </p:blipFill>
        <p:spPr>
          <a:xfrm>
            <a:off x="989054" y="1348550"/>
            <a:ext cx="1703346" cy="1771093"/>
          </a:xfrm>
          <a:prstGeom prst="rect">
            <a:avLst/>
          </a:prstGeom>
        </p:spPr>
      </p:pic>
      <p:pic>
        <p:nvPicPr>
          <p:cNvPr id="6" name="Picture 5"/>
          <p:cNvPicPr>
            <a:picLocks noChangeAspect="1"/>
          </p:cNvPicPr>
          <p:nvPr/>
        </p:nvPicPr>
        <p:blipFill>
          <a:blip r:embed="rId5"/>
          <a:stretch>
            <a:fillRect/>
          </a:stretch>
        </p:blipFill>
        <p:spPr>
          <a:xfrm>
            <a:off x="2692400" y="2861455"/>
            <a:ext cx="4736475" cy="3547784"/>
          </a:xfrm>
          <a:prstGeom prst="rect">
            <a:avLst/>
          </a:prstGeom>
        </p:spPr>
      </p:pic>
      <p:pic>
        <p:nvPicPr>
          <p:cNvPr id="8" name="Picture 7"/>
          <p:cNvPicPr>
            <a:picLocks noChangeAspect="1"/>
          </p:cNvPicPr>
          <p:nvPr/>
        </p:nvPicPr>
        <p:blipFill>
          <a:blip r:embed="rId6"/>
          <a:stretch>
            <a:fillRect/>
          </a:stretch>
        </p:blipFill>
        <p:spPr>
          <a:xfrm>
            <a:off x="209936" y="4480258"/>
            <a:ext cx="2711372" cy="2147970"/>
          </a:xfrm>
          <a:prstGeom prst="rect">
            <a:avLst/>
          </a:prstGeom>
        </p:spPr>
      </p:pic>
    </p:spTree>
  </p:cSld>
  <p:clrMapOvr>
    <a:masterClrMapping/>
  </p:clrMapOvr>
  <p:transition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8"/>
            <a:ext cx="9144000" cy="1143000"/>
          </a:xfrm>
        </p:spPr>
        <p:txBody>
          <a:bodyPr>
            <a:normAutofit fontScale="90000"/>
          </a:bodyPr>
          <a:lstStyle/>
          <a:p>
            <a:r>
              <a:rPr lang="en-US" dirty="0" smtClean="0">
                <a:solidFill>
                  <a:schemeClr val="bg1">
                    <a:lumMod val="95000"/>
                  </a:schemeClr>
                </a:solidFill>
                <a:latin typeface="Goudy Old Style"/>
                <a:cs typeface="Goudy Old Style"/>
              </a:rPr>
              <a:t>Core Features: Functional </a:t>
            </a:r>
            <a:r>
              <a:rPr lang="en-US" dirty="0" err="1" smtClean="0">
                <a:solidFill>
                  <a:schemeClr val="bg1">
                    <a:lumMod val="95000"/>
                  </a:schemeClr>
                </a:solidFill>
                <a:latin typeface="Goudy Old Style"/>
                <a:cs typeface="Goudy Old Style"/>
              </a:rPr>
              <a:t>Contextualism</a:t>
            </a:r>
            <a:r>
              <a:rPr lang="en-US" dirty="0" smtClean="0">
                <a:solidFill>
                  <a:schemeClr val="bg1">
                    <a:lumMod val="95000"/>
                  </a:schemeClr>
                </a:solidFill>
              </a:rPr>
              <a:t/>
            </a:r>
            <a:br>
              <a:rPr lang="en-US" dirty="0" smtClean="0">
                <a:solidFill>
                  <a:schemeClr val="bg1">
                    <a:lumMod val="95000"/>
                  </a:schemeClr>
                </a:solidFill>
              </a:rPr>
            </a:br>
            <a:endParaRPr lang="en-US" dirty="0">
              <a:solidFill>
                <a:schemeClr val="bg1">
                  <a:lumMod val="95000"/>
                </a:schemeClr>
              </a:solidFill>
            </a:endParaRPr>
          </a:p>
        </p:txBody>
      </p:sp>
      <p:pic>
        <p:nvPicPr>
          <p:cNvPr id="5" name="Picture 4"/>
          <p:cNvPicPr>
            <a:picLocks noChangeAspect="1"/>
          </p:cNvPicPr>
          <p:nvPr/>
        </p:nvPicPr>
        <p:blipFill>
          <a:blip r:embed="rId3"/>
          <a:stretch>
            <a:fillRect/>
          </a:stretch>
        </p:blipFill>
        <p:spPr>
          <a:xfrm>
            <a:off x="4958931" y="3597514"/>
            <a:ext cx="4108937" cy="2193870"/>
          </a:xfrm>
          <a:prstGeom prst="rect">
            <a:avLst/>
          </a:prstGeom>
        </p:spPr>
      </p:pic>
      <p:sp>
        <p:nvSpPr>
          <p:cNvPr id="6" name="TextBox 5"/>
          <p:cNvSpPr txBox="1"/>
          <p:nvPr/>
        </p:nvSpPr>
        <p:spPr>
          <a:xfrm>
            <a:off x="720466" y="5791384"/>
            <a:ext cx="2882507" cy="923330"/>
          </a:xfrm>
          <a:prstGeom prst="rect">
            <a:avLst/>
          </a:prstGeom>
          <a:noFill/>
        </p:spPr>
        <p:txBody>
          <a:bodyPr wrap="square" rtlCol="0">
            <a:spAutoFit/>
          </a:bodyPr>
          <a:lstStyle/>
          <a:p>
            <a:r>
              <a:rPr lang="en-US" sz="5400" b="1" dirty="0" smtClean="0">
                <a:solidFill>
                  <a:schemeClr val="bg1">
                    <a:lumMod val="95000"/>
                  </a:schemeClr>
                </a:solidFill>
              </a:rPr>
              <a:t>Context</a:t>
            </a:r>
            <a:endParaRPr lang="en-US" sz="5400" b="1" dirty="0">
              <a:solidFill>
                <a:schemeClr val="bg1">
                  <a:lumMod val="95000"/>
                </a:schemeClr>
              </a:solidFill>
            </a:endParaRPr>
          </a:p>
        </p:txBody>
      </p:sp>
      <p:sp>
        <p:nvSpPr>
          <p:cNvPr id="7" name="TextBox 6"/>
          <p:cNvSpPr txBox="1"/>
          <p:nvPr/>
        </p:nvSpPr>
        <p:spPr>
          <a:xfrm>
            <a:off x="5106541" y="5788654"/>
            <a:ext cx="2882507" cy="923330"/>
          </a:xfrm>
          <a:prstGeom prst="rect">
            <a:avLst/>
          </a:prstGeom>
          <a:noFill/>
        </p:spPr>
        <p:txBody>
          <a:bodyPr wrap="square" rtlCol="0">
            <a:spAutoFit/>
          </a:bodyPr>
          <a:lstStyle/>
          <a:p>
            <a:r>
              <a:rPr lang="en-US" sz="5400" b="1" dirty="0" smtClean="0">
                <a:solidFill>
                  <a:schemeClr val="bg1">
                    <a:lumMod val="95000"/>
                  </a:schemeClr>
                </a:solidFill>
              </a:rPr>
              <a:t>Behavior</a:t>
            </a:r>
            <a:endParaRPr lang="en-US" sz="5400" b="1" dirty="0">
              <a:solidFill>
                <a:schemeClr val="bg1">
                  <a:lumMod val="95000"/>
                </a:schemeClr>
              </a:solidFill>
            </a:endParaRPr>
          </a:p>
        </p:txBody>
      </p:sp>
      <p:sp>
        <p:nvSpPr>
          <p:cNvPr id="8" name="Left-Right Arrow 7"/>
          <p:cNvSpPr/>
          <p:nvPr/>
        </p:nvSpPr>
        <p:spPr>
          <a:xfrm>
            <a:off x="3246046" y="6131054"/>
            <a:ext cx="1712885" cy="40755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pic>
        <p:nvPicPr>
          <p:cNvPr id="9" name="Picture 8"/>
          <p:cNvPicPr>
            <a:picLocks noChangeAspect="1"/>
          </p:cNvPicPr>
          <p:nvPr/>
        </p:nvPicPr>
        <p:blipFill>
          <a:blip r:embed="rId4"/>
          <a:stretch>
            <a:fillRect/>
          </a:stretch>
        </p:blipFill>
        <p:spPr>
          <a:xfrm>
            <a:off x="988721" y="901327"/>
            <a:ext cx="2808941" cy="2387600"/>
          </a:xfrm>
          <a:prstGeom prst="rect">
            <a:avLst/>
          </a:prstGeom>
        </p:spPr>
      </p:pic>
      <p:pic>
        <p:nvPicPr>
          <p:cNvPr id="10" name="Picture 9"/>
          <p:cNvPicPr>
            <a:picLocks noChangeAspect="1"/>
          </p:cNvPicPr>
          <p:nvPr/>
        </p:nvPicPr>
        <p:blipFill>
          <a:blip r:embed="rId5"/>
          <a:stretch>
            <a:fillRect/>
          </a:stretch>
        </p:blipFill>
        <p:spPr>
          <a:xfrm>
            <a:off x="4020049" y="901327"/>
            <a:ext cx="2496128" cy="2387600"/>
          </a:xfrm>
          <a:prstGeom prst="rect">
            <a:avLst/>
          </a:prstGeom>
        </p:spPr>
      </p:pic>
      <p:sp>
        <p:nvSpPr>
          <p:cNvPr id="13" name="Rectangle 12"/>
          <p:cNvSpPr/>
          <p:nvPr/>
        </p:nvSpPr>
        <p:spPr>
          <a:xfrm>
            <a:off x="302288" y="3343573"/>
            <a:ext cx="1967205"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What</a:t>
            </a:r>
            <a:endParaRPr lang="en-US"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4" name="Rectangle 13"/>
          <p:cNvSpPr/>
          <p:nvPr/>
        </p:nvSpPr>
        <p:spPr>
          <a:xfrm>
            <a:off x="2790400" y="3340274"/>
            <a:ext cx="1676511"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For?</a:t>
            </a:r>
            <a:endParaRPr lang="en-US"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cSld>
  <p:clrMapOvr>
    <a:masterClrMapping/>
  </p:clrMapOvr>
  <p:transition advClick="0"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chemeClr val="bg1">
                    <a:lumMod val="95000"/>
                  </a:schemeClr>
                </a:solidFill>
                <a:latin typeface="Goudy Old Style"/>
                <a:cs typeface="Goudy Old Style"/>
              </a:rPr>
              <a:t>Behaviors that influence therapeutic outcome</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3"/>
          <a:stretch>
            <a:fillRect/>
          </a:stretch>
        </p:blipFill>
        <p:spPr>
          <a:xfrm>
            <a:off x="0" y="4535688"/>
            <a:ext cx="1841992" cy="1700300"/>
          </a:xfrm>
          <a:prstGeom prst="rect">
            <a:avLst/>
          </a:prstGeom>
        </p:spPr>
      </p:pic>
      <p:pic>
        <p:nvPicPr>
          <p:cNvPr id="14" name="Picture 13"/>
          <p:cNvPicPr>
            <a:picLocks noChangeAspect="1"/>
          </p:cNvPicPr>
          <p:nvPr/>
        </p:nvPicPr>
        <p:blipFill>
          <a:blip r:embed="rId4"/>
          <a:stretch>
            <a:fillRect/>
          </a:stretch>
        </p:blipFill>
        <p:spPr>
          <a:xfrm>
            <a:off x="1723707" y="3688844"/>
            <a:ext cx="5149879" cy="3169156"/>
          </a:xfrm>
          <a:prstGeom prst="rect">
            <a:avLst/>
          </a:prstGeom>
        </p:spPr>
      </p:pic>
      <p:pic>
        <p:nvPicPr>
          <p:cNvPr id="16" name="Picture 15"/>
          <p:cNvPicPr>
            <a:picLocks noChangeAspect="1"/>
          </p:cNvPicPr>
          <p:nvPr/>
        </p:nvPicPr>
        <p:blipFill>
          <a:blip r:embed="rId5"/>
          <a:stretch>
            <a:fillRect/>
          </a:stretch>
        </p:blipFill>
        <p:spPr>
          <a:xfrm>
            <a:off x="7084793" y="5122722"/>
            <a:ext cx="2059207" cy="1365344"/>
          </a:xfrm>
          <a:prstGeom prst="rect">
            <a:avLst/>
          </a:prstGeom>
        </p:spPr>
      </p:pic>
      <p:pic>
        <p:nvPicPr>
          <p:cNvPr id="13" name="Picture 12"/>
          <p:cNvPicPr>
            <a:picLocks noChangeAspect="1"/>
          </p:cNvPicPr>
          <p:nvPr/>
        </p:nvPicPr>
        <p:blipFill>
          <a:blip r:embed="rId6"/>
          <a:stretch>
            <a:fillRect/>
          </a:stretch>
        </p:blipFill>
        <p:spPr>
          <a:xfrm>
            <a:off x="257168" y="1268252"/>
            <a:ext cx="2921000" cy="2781300"/>
          </a:xfrm>
          <a:prstGeom prst="rect">
            <a:avLst/>
          </a:prstGeom>
        </p:spPr>
      </p:pic>
      <p:pic>
        <p:nvPicPr>
          <p:cNvPr id="15" name="Picture 14"/>
          <p:cNvPicPr>
            <a:picLocks noChangeAspect="1"/>
          </p:cNvPicPr>
          <p:nvPr/>
        </p:nvPicPr>
        <p:blipFill>
          <a:blip r:embed="rId7"/>
          <a:stretch>
            <a:fillRect/>
          </a:stretch>
        </p:blipFill>
        <p:spPr>
          <a:xfrm>
            <a:off x="5576070" y="1268252"/>
            <a:ext cx="3567930" cy="2781300"/>
          </a:xfrm>
          <a:prstGeom prst="rect">
            <a:avLst/>
          </a:prstGeom>
        </p:spPr>
      </p:pic>
    </p:spTree>
  </p:cSld>
  <p:clrMapOvr>
    <a:masterClrMapping/>
  </p:clrMapOvr>
  <p:transition advClick="0"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lumMod val="95000"/>
                  </a:schemeClr>
                </a:solidFill>
                <a:latin typeface="Goudy Old Style"/>
                <a:cs typeface="Goudy Old Style"/>
              </a:rPr>
              <a:t>Behaving in service of values</a:t>
            </a:r>
            <a:endParaRPr lang="en-US" dirty="0">
              <a:solidFill>
                <a:schemeClr val="bg1">
                  <a:lumMod val="95000"/>
                </a:schemeClr>
              </a:solidFill>
              <a:latin typeface="Goudy Old Style"/>
              <a:cs typeface="Goudy Old Style"/>
            </a:endParaRPr>
          </a:p>
        </p:txBody>
      </p:sp>
      <p:pic>
        <p:nvPicPr>
          <p:cNvPr id="4" name="Picture 3"/>
          <p:cNvPicPr>
            <a:picLocks noChangeAspect="1"/>
          </p:cNvPicPr>
          <p:nvPr/>
        </p:nvPicPr>
        <p:blipFill>
          <a:blip r:embed="rId3"/>
          <a:stretch>
            <a:fillRect/>
          </a:stretch>
        </p:blipFill>
        <p:spPr>
          <a:xfrm>
            <a:off x="-1" y="1749761"/>
            <a:ext cx="4366505" cy="2905711"/>
          </a:xfrm>
          <a:prstGeom prst="rect">
            <a:avLst/>
          </a:prstGeom>
        </p:spPr>
      </p:pic>
      <p:pic>
        <p:nvPicPr>
          <p:cNvPr id="5" name="Picture 4"/>
          <p:cNvPicPr>
            <a:picLocks noChangeAspect="1"/>
          </p:cNvPicPr>
          <p:nvPr/>
        </p:nvPicPr>
        <p:blipFill>
          <a:blip r:embed="rId4"/>
          <a:stretch>
            <a:fillRect/>
          </a:stretch>
        </p:blipFill>
        <p:spPr>
          <a:xfrm>
            <a:off x="5375498" y="1749763"/>
            <a:ext cx="3768502" cy="2899980"/>
          </a:xfrm>
          <a:prstGeom prst="rect">
            <a:avLst/>
          </a:prstGeom>
        </p:spPr>
      </p:pic>
      <p:sp>
        <p:nvSpPr>
          <p:cNvPr id="6" name="TextBox 5"/>
          <p:cNvSpPr txBox="1"/>
          <p:nvPr/>
        </p:nvSpPr>
        <p:spPr>
          <a:xfrm>
            <a:off x="4524403" y="2251280"/>
            <a:ext cx="746719" cy="1446550"/>
          </a:xfrm>
          <a:prstGeom prst="rect">
            <a:avLst/>
          </a:prstGeom>
          <a:noFill/>
        </p:spPr>
        <p:txBody>
          <a:bodyPr wrap="none" rtlCol="0">
            <a:spAutoFit/>
          </a:bodyPr>
          <a:lstStyle/>
          <a:p>
            <a:r>
              <a:rPr lang="en-US" sz="8800" dirty="0" smtClean="0"/>
              <a:t>+</a:t>
            </a:r>
            <a:endParaRPr lang="en-US" sz="8800" dirty="0"/>
          </a:p>
        </p:txBody>
      </p:sp>
    </p:spTree>
  </p:cSld>
  <p:clrMapOvr>
    <a:masterClrMapping/>
  </p:clrMapOvr>
  <p:transition advClick="0"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47363" y="94455"/>
            <a:ext cx="3064324" cy="1657749"/>
          </a:xfrm>
          <a:prstGeom prst="rect">
            <a:avLst/>
          </a:prstGeom>
        </p:spPr>
      </p:pic>
      <p:pic>
        <p:nvPicPr>
          <p:cNvPr id="6" name="Picture 5"/>
          <p:cNvPicPr>
            <a:picLocks noChangeAspect="1"/>
          </p:cNvPicPr>
          <p:nvPr/>
        </p:nvPicPr>
        <p:blipFill>
          <a:blip r:embed="rId4"/>
          <a:stretch>
            <a:fillRect/>
          </a:stretch>
        </p:blipFill>
        <p:spPr>
          <a:xfrm>
            <a:off x="2948320" y="2571750"/>
            <a:ext cx="2857500" cy="2857500"/>
          </a:xfrm>
          <a:prstGeom prst="rect">
            <a:avLst/>
          </a:prstGeom>
        </p:spPr>
      </p:pic>
      <p:pic>
        <p:nvPicPr>
          <p:cNvPr id="7" name="Picture 6"/>
          <p:cNvPicPr>
            <a:picLocks noChangeAspect="1"/>
          </p:cNvPicPr>
          <p:nvPr/>
        </p:nvPicPr>
        <p:blipFill>
          <a:blip r:embed="rId5"/>
          <a:stretch>
            <a:fillRect/>
          </a:stretch>
        </p:blipFill>
        <p:spPr>
          <a:xfrm>
            <a:off x="0" y="1320800"/>
            <a:ext cx="3035300" cy="2679700"/>
          </a:xfrm>
          <a:prstGeom prst="rect">
            <a:avLst/>
          </a:prstGeom>
        </p:spPr>
      </p:pic>
      <p:pic>
        <p:nvPicPr>
          <p:cNvPr id="8" name="Picture 7"/>
          <p:cNvPicPr>
            <a:picLocks noChangeAspect="1"/>
          </p:cNvPicPr>
          <p:nvPr/>
        </p:nvPicPr>
        <p:blipFill>
          <a:blip r:embed="rId6"/>
          <a:stretch>
            <a:fillRect/>
          </a:stretch>
        </p:blipFill>
        <p:spPr>
          <a:xfrm>
            <a:off x="5781276" y="4591548"/>
            <a:ext cx="3362724" cy="2266452"/>
          </a:xfrm>
          <a:prstGeom prst="rect">
            <a:avLst/>
          </a:prstGeom>
        </p:spPr>
      </p:pic>
      <p:sp>
        <p:nvSpPr>
          <p:cNvPr id="9" name="Rectangle 8"/>
          <p:cNvSpPr/>
          <p:nvPr/>
        </p:nvSpPr>
        <p:spPr>
          <a:xfrm>
            <a:off x="3334183" y="94455"/>
            <a:ext cx="1313180"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ACT</a:t>
            </a:r>
            <a:endParaRPr lang="en-US"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0" name="Rectangle 9"/>
          <p:cNvSpPr/>
          <p:nvPr/>
        </p:nvSpPr>
        <p:spPr>
          <a:xfrm>
            <a:off x="2662467" y="1617643"/>
            <a:ext cx="4572000" cy="954107"/>
          </a:xfrm>
          <a:prstGeom prst="rect">
            <a:avLst/>
          </a:prstGeom>
        </p:spPr>
        <p:txBody>
          <a:bodyPr>
            <a:spAutoFit/>
          </a:bodyPr>
          <a:lstStyle/>
          <a:p>
            <a:pPr lvl="1"/>
            <a:r>
              <a:rPr lang="en-US" sz="2800" b="1" dirty="0" smtClean="0">
                <a:solidFill>
                  <a:schemeClr val="bg1">
                    <a:lumMod val="95000"/>
                  </a:schemeClr>
                </a:solidFill>
                <a:latin typeface="Goudy Old Style"/>
                <a:cs typeface="Goudy Old Style"/>
              </a:rPr>
              <a:t>Experiential and requires active involvement</a:t>
            </a:r>
          </a:p>
        </p:txBody>
      </p:sp>
      <p:sp>
        <p:nvSpPr>
          <p:cNvPr id="11" name="TextBox 10"/>
          <p:cNvSpPr txBox="1"/>
          <p:nvPr/>
        </p:nvSpPr>
        <p:spPr>
          <a:xfrm>
            <a:off x="5781276" y="3477280"/>
            <a:ext cx="2023511" cy="523220"/>
          </a:xfrm>
          <a:prstGeom prst="rect">
            <a:avLst/>
          </a:prstGeom>
          <a:noFill/>
        </p:spPr>
        <p:txBody>
          <a:bodyPr wrap="none" rtlCol="0">
            <a:spAutoFit/>
          </a:bodyPr>
          <a:lstStyle/>
          <a:p>
            <a:r>
              <a:rPr lang="en-US" sz="2800" b="1" dirty="0" smtClean="0">
                <a:solidFill>
                  <a:schemeClr val="bg1">
                    <a:lumMod val="95000"/>
                  </a:schemeClr>
                </a:solidFill>
                <a:latin typeface="Goudy Old Style"/>
                <a:cs typeface="Goudy Old Style"/>
              </a:rPr>
              <a:t>WCP Stance</a:t>
            </a:r>
            <a:endParaRPr lang="en-US" sz="2800" b="1" dirty="0">
              <a:solidFill>
                <a:schemeClr val="bg1">
                  <a:lumMod val="95000"/>
                </a:schemeClr>
              </a:solidFill>
              <a:latin typeface="Goudy Old Style"/>
              <a:cs typeface="Goudy Old Style"/>
            </a:endParaRPr>
          </a:p>
        </p:txBody>
      </p:sp>
      <p:sp>
        <p:nvSpPr>
          <p:cNvPr id="12" name="TextBox 11"/>
          <p:cNvSpPr txBox="1"/>
          <p:nvPr/>
        </p:nvSpPr>
        <p:spPr>
          <a:xfrm>
            <a:off x="3044376" y="5706658"/>
            <a:ext cx="3779765" cy="954107"/>
          </a:xfrm>
          <a:prstGeom prst="rect">
            <a:avLst/>
          </a:prstGeom>
          <a:noFill/>
        </p:spPr>
        <p:txBody>
          <a:bodyPr wrap="square" rtlCol="0">
            <a:spAutoFit/>
          </a:bodyPr>
          <a:lstStyle/>
          <a:p>
            <a:r>
              <a:rPr lang="en-US" sz="2800" b="1" dirty="0" smtClean="0">
                <a:solidFill>
                  <a:schemeClr val="bg1">
                    <a:lumMod val="95000"/>
                  </a:schemeClr>
                </a:solidFill>
                <a:latin typeface="Goudy Old Style"/>
                <a:cs typeface="Goudy Old Style"/>
              </a:rPr>
              <a:t>Equals- no power differential</a:t>
            </a:r>
            <a:endParaRPr lang="en-US" sz="2800" b="1" dirty="0">
              <a:solidFill>
                <a:schemeClr val="bg1">
                  <a:lumMod val="95000"/>
                </a:schemeClr>
              </a:solidFill>
              <a:latin typeface="Goudy Old Style"/>
              <a:cs typeface="Goudy Old Style"/>
            </a:endParaRPr>
          </a:p>
        </p:txBody>
      </p:sp>
    </p:spTree>
  </p:cSld>
  <p:clrMapOvr>
    <a:masterClrMapping/>
  </p:clrMapOvr>
  <p:transition advClick="0"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oudy Old Style"/>
                <a:cs typeface="Goudy Old Style"/>
              </a:rPr>
              <a:t>What others have to say about it…</a:t>
            </a:r>
            <a:endParaRPr lang="en-US" dirty="0">
              <a:latin typeface="Goudy Old Style"/>
              <a:cs typeface="Goudy Old Style"/>
            </a:endParaRPr>
          </a:p>
        </p:txBody>
      </p:sp>
      <p:sp>
        <p:nvSpPr>
          <p:cNvPr id="3" name="Content Placeholder 2"/>
          <p:cNvSpPr>
            <a:spLocks noGrp="1"/>
          </p:cNvSpPr>
          <p:nvPr>
            <p:ph idx="1"/>
          </p:nvPr>
        </p:nvSpPr>
        <p:spPr/>
        <p:txBody>
          <a:bodyPr>
            <a:normAutofit fontScale="77500" lnSpcReduction="20000"/>
          </a:bodyPr>
          <a:lstStyle/>
          <a:p>
            <a:r>
              <a:rPr lang="en-US" dirty="0" smtClean="0">
                <a:latin typeface="Goudy Old Style"/>
                <a:cs typeface="Goudy Old Style"/>
              </a:rPr>
              <a:t>This really required </a:t>
            </a:r>
            <a:r>
              <a:rPr lang="en-US" b="1" dirty="0" smtClean="0">
                <a:solidFill>
                  <a:srgbClr val="FFFF00"/>
                </a:solidFill>
                <a:latin typeface="Goudy Old Style"/>
                <a:cs typeface="Goudy Old Style"/>
              </a:rPr>
              <a:t>willingness</a:t>
            </a:r>
            <a:r>
              <a:rPr lang="en-US" dirty="0" smtClean="0">
                <a:latin typeface="Goudy Old Style"/>
                <a:cs typeface="Goudy Old Style"/>
              </a:rPr>
              <a:t> from me, to seriously look at when my own stuff was showing up in the room &amp; affecting my work with the client.  It was </a:t>
            </a:r>
            <a:r>
              <a:rPr lang="en-US" b="1" dirty="0" smtClean="0">
                <a:solidFill>
                  <a:srgbClr val="FFFF00"/>
                </a:solidFill>
                <a:latin typeface="Goudy Old Style"/>
                <a:cs typeface="Goudy Old Style"/>
              </a:rPr>
              <a:t>really hard work </a:t>
            </a:r>
            <a:r>
              <a:rPr lang="en-US" dirty="0" smtClean="0">
                <a:latin typeface="Goudy Old Style"/>
                <a:cs typeface="Goudy Old Style"/>
              </a:rPr>
              <a:t>to do &amp; there was </a:t>
            </a:r>
            <a:r>
              <a:rPr lang="en-US" b="1" dirty="0" smtClean="0">
                <a:latin typeface="Goudy Old Style"/>
                <a:cs typeface="Goudy Old Style"/>
              </a:rPr>
              <a:t>lots of crying </a:t>
            </a:r>
            <a:r>
              <a:rPr lang="en-US" dirty="0" smtClean="0">
                <a:latin typeface="Goudy Old Style"/>
                <a:cs typeface="Goudy Old Style"/>
              </a:rPr>
              <a:t>during supervision AND it was </a:t>
            </a:r>
            <a:r>
              <a:rPr lang="en-US" b="1" dirty="0" smtClean="0">
                <a:solidFill>
                  <a:srgbClr val="FFFF00"/>
                </a:solidFill>
                <a:latin typeface="Goudy Old Style"/>
                <a:cs typeface="Goudy Old Style"/>
              </a:rPr>
              <a:t>super helpful </a:t>
            </a:r>
            <a:r>
              <a:rPr lang="en-US" dirty="0" smtClean="0">
                <a:latin typeface="Goudy Old Style"/>
                <a:cs typeface="Goudy Old Style"/>
              </a:rPr>
              <a:t>for me in </a:t>
            </a:r>
            <a:r>
              <a:rPr lang="en-US" b="1" dirty="0" smtClean="0">
                <a:solidFill>
                  <a:srgbClr val="FFFF00"/>
                </a:solidFill>
                <a:latin typeface="Goudy Old Style"/>
                <a:cs typeface="Goudy Old Style"/>
              </a:rPr>
              <a:t>letting go of my own avoidant behaviors </a:t>
            </a:r>
            <a:r>
              <a:rPr lang="en-US" dirty="0" smtClean="0">
                <a:latin typeface="Goudy Old Style"/>
                <a:cs typeface="Goudy Old Style"/>
              </a:rPr>
              <a:t>in session. </a:t>
            </a:r>
          </a:p>
          <a:p>
            <a:pPr>
              <a:buNone/>
            </a:pPr>
            <a:r>
              <a:rPr lang="en-US" dirty="0" smtClean="0">
                <a:latin typeface="Goudy Old Style"/>
                <a:cs typeface="Goudy Old Style"/>
              </a:rPr>
              <a:t> </a:t>
            </a:r>
          </a:p>
          <a:p>
            <a:r>
              <a:rPr lang="en-US" dirty="0" smtClean="0">
                <a:latin typeface="Goudy Old Style"/>
                <a:cs typeface="Goudy Old Style"/>
              </a:rPr>
              <a:t>You continually </a:t>
            </a:r>
            <a:r>
              <a:rPr lang="en-US" b="1" dirty="0" smtClean="0">
                <a:solidFill>
                  <a:srgbClr val="FFFF00"/>
                </a:solidFill>
                <a:latin typeface="Goudy Old Style"/>
                <a:cs typeface="Goudy Old Style"/>
              </a:rPr>
              <a:t>integrated my values </a:t>
            </a:r>
            <a:r>
              <a:rPr lang="en-US" dirty="0" smtClean="0">
                <a:latin typeface="Goudy Old Style"/>
                <a:cs typeface="Goudy Old Style"/>
              </a:rPr>
              <a:t>into our supervision together. You </a:t>
            </a:r>
            <a:r>
              <a:rPr lang="en-US" i="1" dirty="0" smtClean="0">
                <a:latin typeface="Goudy Old Style"/>
                <a:cs typeface="Goudy Old Style"/>
              </a:rPr>
              <a:t>inquired</a:t>
            </a:r>
            <a:r>
              <a:rPr lang="en-US" dirty="0" smtClean="0">
                <a:latin typeface="Goudy Old Style"/>
                <a:cs typeface="Goudy Old Style"/>
              </a:rPr>
              <a:t> about my values and helped me </a:t>
            </a:r>
            <a:r>
              <a:rPr lang="en-US" b="1" dirty="0" smtClean="0">
                <a:solidFill>
                  <a:srgbClr val="FFFF00"/>
                </a:solidFill>
                <a:latin typeface="Goudy Old Style"/>
                <a:cs typeface="Goudy Old Style"/>
              </a:rPr>
              <a:t>link</a:t>
            </a:r>
            <a:r>
              <a:rPr lang="en-US" b="1" dirty="0" smtClean="0">
                <a:solidFill>
                  <a:srgbClr val="FF0000"/>
                </a:solidFill>
                <a:latin typeface="Goudy Old Style"/>
                <a:cs typeface="Goudy Old Style"/>
              </a:rPr>
              <a:t> </a:t>
            </a:r>
            <a:r>
              <a:rPr lang="en-US" b="1" dirty="0" smtClean="0">
                <a:solidFill>
                  <a:srgbClr val="FFFF00"/>
                </a:solidFill>
                <a:latin typeface="Goudy Old Style"/>
                <a:cs typeface="Goudy Old Style"/>
              </a:rPr>
              <a:t>my behavior to those valued objectives</a:t>
            </a:r>
            <a:r>
              <a:rPr lang="en-US" dirty="0" smtClean="0">
                <a:latin typeface="Goudy Old Style"/>
                <a:cs typeface="Goudy Old Style"/>
              </a:rPr>
              <a:t>. This was SO IMPORTANT to me although I didn't' realize it until it was happening. It was the </a:t>
            </a:r>
            <a:r>
              <a:rPr lang="en-US" b="1" dirty="0" smtClean="0">
                <a:solidFill>
                  <a:srgbClr val="FFFF00"/>
                </a:solidFill>
                <a:latin typeface="Goudy Old Style"/>
                <a:cs typeface="Goudy Old Style"/>
              </a:rPr>
              <a:t>"missing link" </a:t>
            </a:r>
            <a:r>
              <a:rPr lang="en-US" dirty="0" smtClean="0">
                <a:latin typeface="Goudy Old Style"/>
                <a:cs typeface="Goudy Old Style"/>
              </a:rPr>
              <a:t>for me -- I was able to </a:t>
            </a:r>
            <a:r>
              <a:rPr lang="en-US" b="1" dirty="0" smtClean="0">
                <a:solidFill>
                  <a:srgbClr val="FFFF00"/>
                </a:solidFill>
                <a:latin typeface="Goudy Old Style"/>
                <a:cs typeface="Goudy Old Style"/>
              </a:rPr>
              <a:t>take more risks </a:t>
            </a:r>
            <a:r>
              <a:rPr lang="en-US" dirty="0" smtClean="0">
                <a:latin typeface="Goudy Old Style"/>
                <a:cs typeface="Goudy Old Style"/>
              </a:rPr>
              <a:t>with clients because you were always helping me get my behavior in line with my values. </a:t>
            </a:r>
            <a:endParaRPr lang="en-US" dirty="0">
              <a:latin typeface="Goudy Old Style"/>
              <a:cs typeface="Goudy Old Style"/>
            </a:endParaRPr>
          </a:p>
        </p:txBody>
      </p:sp>
    </p:spTree>
  </p:cSld>
  <p:clrMapOvr>
    <a:masterClrMapping/>
  </p:clrMapOvr>
  <p:transition advClick="0" advTm="1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933</TotalTime>
  <Words>1301</Words>
  <Application>Microsoft Macintosh PowerPoint</Application>
  <PresentationFormat>On-screen Show (4:3)</PresentationFormat>
  <Paragraphs>97</Paragraphs>
  <Slides>20</Slides>
  <Notes>16</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Slide 1</vt:lpstr>
      <vt:lpstr>What is this ACT stuff, anyway? </vt:lpstr>
      <vt:lpstr>Misconceptions:  Crying is mandatory.</vt:lpstr>
      <vt:lpstr>Where are the boundaries?!</vt:lpstr>
      <vt:lpstr>Core Features: Functional Contextualism </vt:lpstr>
      <vt:lpstr>Behaviors that influence therapeutic outcome</vt:lpstr>
      <vt:lpstr>Behaving in service of values</vt:lpstr>
      <vt:lpstr>Slide 8</vt:lpstr>
      <vt:lpstr>What others have to say about it…</vt:lpstr>
      <vt:lpstr>Parallels</vt:lpstr>
      <vt:lpstr>Differences from Traditional CBT</vt:lpstr>
      <vt:lpstr>Not good enough…</vt:lpstr>
      <vt:lpstr>Monster…</vt:lpstr>
      <vt:lpstr>It is okay to cry and care deeply about your clients, Aditi.</vt:lpstr>
      <vt:lpstr>Vulnerability and Caring</vt:lpstr>
      <vt:lpstr>Vulnerability and Caring</vt:lpstr>
      <vt:lpstr>Personal and Professional Impact</vt:lpstr>
      <vt:lpstr>Personal and Professional Impact</vt:lpstr>
      <vt:lpstr>IMPACT</vt:lpstr>
      <vt:lpstr>UNT Contextual Psychology Group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of Science:  Functional Contextualism</dc:title>
  <dc:creator>Aditi Sinha</dc:creator>
  <cp:lastModifiedBy>Aditi Sinha</cp:lastModifiedBy>
  <cp:revision>28</cp:revision>
  <dcterms:created xsi:type="dcterms:W3CDTF">2012-08-09T18:50:05Z</dcterms:created>
  <dcterms:modified xsi:type="dcterms:W3CDTF">2012-08-09T18:53:23Z</dcterms:modified>
</cp:coreProperties>
</file>